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7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w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259013"/>
            <a:ext cx="9142413" cy="4597400"/>
            <a:chOff x="0" y="1423"/>
            <a:chExt cx="5759" cy="2896"/>
          </a:xfrm>
        </p:grpSpPr>
        <p:pic>
          <p:nvPicPr>
            <p:cNvPr id="5" name="Pictur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>
                <a:gd name="T0" fmla="*/ 39 w 2509"/>
                <a:gd name="T1" fmla="*/ 61 h 196"/>
                <a:gd name="T2" fmla="*/ 104 w 2509"/>
                <a:gd name="T3" fmla="*/ 28 h 196"/>
                <a:gd name="T4" fmla="*/ 182 w 2509"/>
                <a:gd name="T5" fmla="*/ 13 h 196"/>
                <a:gd name="T6" fmla="*/ 281 w 2509"/>
                <a:gd name="T7" fmla="*/ 13 h 196"/>
                <a:gd name="T8" fmla="*/ 357 w 2509"/>
                <a:gd name="T9" fmla="*/ 34 h 196"/>
                <a:gd name="T10" fmla="*/ 440 w 2509"/>
                <a:gd name="T11" fmla="*/ 85 h 196"/>
                <a:gd name="T12" fmla="*/ 509 w 2509"/>
                <a:gd name="T13" fmla="*/ 129 h 196"/>
                <a:gd name="T14" fmla="*/ 626 w 2509"/>
                <a:gd name="T15" fmla="*/ 148 h 196"/>
                <a:gd name="T16" fmla="*/ 728 w 2509"/>
                <a:gd name="T17" fmla="*/ 135 h 196"/>
                <a:gd name="T18" fmla="*/ 806 w 2509"/>
                <a:gd name="T19" fmla="*/ 93 h 196"/>
                <a:gd name="T20" fmla="*/ 899 w 2509"/>
                <a:gd name="T21" fmla="*/ 36 h 196"/>
                <a:gd name="T22" fmla="*/ 998 w 2509"/>
                <a:gd name="T23" fmla="*/ 4 h 196"/>
                <a:gd name="T24" fmla="*/ 1119 w 2509"/>
                <a:gd name="T25" fmla="*/ 6 h 196"/>
                <a:gd name="T26" fmla="*/ 1214 w 2509"/>
                <a:gd name="T27" fmla="*/ 39 h 196"/>
                <a:gd name="T28" fmla="*/ 1308 w 2509"/>
                <a:gd name="T29" fmla="*/ 102 h 196"/>
                <a:gd name="T30" fmla="*/ 1403 w 2509"/>
                <a:gd name="T31" fmla="*/ 133 h 196"/>
                <a:gd name="T32" fmla="*/ 1514 w 2509"/>
                <a:gd name="T33" fmla="*/ 133 h 196"/>
                <a:gd name="T34" fmla="*/ 1593 w 2509"/>
                <a:gd name="T35" fmla="*/ 111 h 196"/>
                <a:gd name="T36" fmla="*/ 1668 w 2509"/>
                <a:gd name="T37" fmla="*/ 61 h 196"/>
                <a:gd name="T38" fmla="*/ 1754 w 2509"/>
                <a:gd name="T39" fmla="*/ 18 h 196"/>
                <a:gd name="T40" fmla="*/ 1844 w 2509"/>
                <a:gd name="T41" fmla="*/ 1 h 196"/>
                <a:gd name="T42" fmla="*/ 1958 w 2509"/>
                <a:gd name="T43" fmla="*/ 4 h 196"/>
                <a:gd name="T44" fmla="*/ 2039 w 2509"/>
                <a:gd name="T45" fmla="*/ 33 h 196"/>
                <a:gd name="T46" fmla="*/ 2118 w 2509"/>
                <a:gd name="T47" fmla="*/ 88 h 196"/>
                <a:gd name="T48" fmla="*/ 2192 w 2509"/>
                <a:gd name="T49" fmla="*/ 124 h 196"/>
                <a:gd name="T50" fmla="*/ 2303 w 2509"/>
                <a:gd name="T51" fmla="*/ 138 h 196"/>
                <a:gd name="T52" fmla="*/ 2412 w 2509"/>
                <a:gd name="T53" fmla="*/ 106 h 196"/>
                <a:gd name="T54" fmla="*/ 2463 w 2509"/>
                <a:gd name="T55" fmla="*/ 66 h 196"/>
                <a:gd name="T56" fmla="*/ 2489 w 2509"/>
                <a:gd name="T57" fmla="*/ 61 h 196"/>
                <a:gd name="T58" fmla="*/ 2507 w 2509"/>
                <a:gd name="T59" fmla="*/ 76 h 196"/>
                <a:gd name="T60" fmla="*/ 2508 w 2509"/>
                <a:gd name="T61" fmla="*/ 96 h 196"/>
                <a:gd name="T62" fmla="*/ 2490 w 2509"/>
                <a:gd name="T63" fmla="*/ 118 h 196"/>
                <a:gd name="T64" fmla="*/ 2429 w 2509"/>
                <a:gd name="T65" fmla="*/ 160 h 196"/>
                <a:gd name="T66" fmla="*/ 2352 w 2509"/>
                <a:gd name="T67" fmla="*/ 183 h 196"/>
                <a:gd name="T68" fmla="*/ 2238 w 2509"/>
                <a:gd name="T69" fmla="*/ 184 h 196"/>
                <a:gd name="T70" fmla="*/ 2156 w 2509"/>
                <a:gd name="T71" fmla="*/ 172 h 196"/>
                <a:gd name="T72" fmla="*/ 2076 w 2509"/>
                <a:gd name="T73" fmla="*/ 133 h 196"/>
                <a:gd name="T74" fmla="*/ 2018 w 2509"/>
                <a:gd name="T75" fmla="*/ 87 h 196"/>
                <a:gd name="T76" fmla="*/ 1934 w 2509"/>
                <a:gd name="T77" fmla="*/ 55 h 196"/>
                <a:gd name="T78" fmla="*/ 1836 w 2509"/>
                <a:gd name="T79" fmla="*/ 49 h 196"/>
                <a:gd name="T80" fmla="*/ 1743 w 2509"/>
                <a:gd name="T81" fmla="*/ 79 h 196"/>
                <a:gd name="T82" fmla="*/ 1677 w 2509"/>
                <a:gd name="T83" fmla="*/ 118 h 196"/>
                <a:gd name="T84" fmla="*/ 1586 w 2509"/>
                <a:gd name="T85" fmla="*/ 165 h 196"/>
                <a:gd name="T86" fmla="*/ 1475 w 2509"/>
                <a:gd name="T87" fmla="*/ 186 h 196"/>
                <a:gd name="T88" fmla="*/ 1377 w 2509"/>
                <a:gd name="T89" fmla="*/ 180 h 196"/>
                <a:gd name="T90" fmla="*/ 1269 w 2509"/>
                <a:gd name="T91" fmla="*/ 136 h 196"/>
                <a:gd name="T92" fmla="*/ 1197 w 2509"/>
                <a:gd name="T93" fmla="*/ 84 h 196"/>
                <a:gd name="T94" fmla="*/ 1128 w 2509"/>
                <a:gd name="T95" fmla="*/ 55 h 196"/>
                <a:gd name="T96" fmla="*/ 1020 w 2509"/>
                <a:gd name="T97" fmla="*/ 49 h 196"/>
                <a:gd name="T98" fmla="*/ 914 w 2509"/>
                <a:gd name="T99" fmla="*/ 78 h 196"/>
                <a:gd name="T100" fmla="*/ 831 w 2509"/>
                <a:gd name="T101" fmla="*/ 135 h 196"/>
                <a:gd name="T102" fmla="*/ 713 w 2509"/>
                <a:gd name="T103" fmla="*/ 187 h 196"/>
                <a:gd name="T104" fmla="*/ 600 w 2509"/>
                <a:gd name="T105" fmla="*/ 195 h 196"/>
                <a:gd name="T106" fmla="*/ 494 w 2509"/>
                <a:gd name="T107" fmla="*/ 175 h 196"/>
                <a:gd name="T108" fmla="*/ 408 w 2509"/>
                <a:gd name="T109" fmla="*/ 123 h 196"/>
                <a:gd name="T110" fmla="*/ 338 w 2509"/>
                <a:gd name="T111" fmla="*/ 79 h 196"/>
                <a:gd name="T112" fmla="*/ 251 w 2509"/>
                <a:gd name="T113" fmla="*/ 60 h 196"/>
                <a:gd name="T114" fmla="*/ 144 w 2509"/>
                <a:gd name="T115" fmla="*/ 67 h 196"/>
                <a:gd name="T116" fmla="*/ 56 w 2509"/>
                <a:gd name="T117" fmla="*/ 108 h 196"/>
                <a:gd name="T118" fmla="*/ 5 w 2509"/>
                <a:gd name="T119" fmla="*/ 93 h 1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pic>
          <p:nvPicPr>
            <p:cNvPr id="7" name="Picture 5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fld id="{0888EC40-16D8-4158-A06E-B5A2BB717FCE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783D19B-4CB6-4BE9-BEAE-778B9F463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43650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EC40-16D8-4158-A06E-B5A2BB717FCE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3D19B-4CB6-4BE9-BEAE-778B9F463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4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1581152"/>
            <a:ext cx="9142413" cy="5275263"/>
            <a:chOff x="0" y="996"/>
            <a:chExt cx="5759" cy="3323"/>
          </a:xfrm>
        </p:grpSpPr>
        <p:pic>
          <p:nvPicPr>
            <p:cNvPr id="1032" name="Picture 3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033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>
                <a:gd name="T0" fmla="*/ 39 w 2509"/>
                <a:gd name="T1" fmla="*/ 61 h 196"/>
                <a:gd name="T2" fmla="*/ 104 w 2509"/>
                <a:gd name="T3" fmla="*/ 28 h 196"/>
                <a:gd name="T4" fmla="*/ 182 w 2509"/>
                <a:gd name="T5" fmla="*/ 13 h 196"/>
                <a:gd name="T6" fmla="*/ 281 w 2509"/>
                <a:gd name="T7" fmla="*/ 13 h 196"/>
                <a:gd name="T8" fmla="*/ 357 w 2509"/>
                <a:gd name="T9" fmla="*/ 34 h 196"/>
                <a:gd name="T10" fmla="*/ 440 w 2509"/>
                <a:gd name="T11" fmla="*/ 85 h 196"/>
                <a:gd name="T12" fmla="*/ 509 w 2509"/>
                <a:gd name="T13" fmla="*/ 129 h 196"/>
                <a:gd name="T14" fmla="*/ 626 w 2509"/>
                <a:gd name="T15" fmla="*/ 148 h 196"/>
                <a:gd name="T16" fmla="*/ 728 w 2509"/>
                <a:gd name="T17" fmla="*/ 135 h 196"/>
                <a:gd name="T18" fmla="*/ 806 w 2509"/>
                <a:gd name="T19" fmla="*/ 93 h 196"/>
                <a:gd name="T20" fmla="*/ 899 w 2509"/>
                <a:gd name="T21" fmla="*/ 36 h 196"/>
                <a:gd name="T22" fmla="*/ 998 w 2509"/>
                <a:gd name="T23" fmla="*/ 4 h 196"/>
                <a:gd name="T24" fmla="*/ 1119 w 2509"/>
                <a:gd name="T25" fmla="*/ 6 h 196"/>
                <a:gd name="T26" fmla="*/ 1214 w 2509"/>
                <a:gd name="T27" fmla="*/ 39 h 196"/>
                <a:gd name="T28" fmla="*/ 1308 w 2509"/>
                <a:gd name="T29" fmla="*/ 102 h 196"/>
                <a:gd name="T30" fmla="*/ 1403 w 2509"/>
                <a:gd name="T31" fmla="*/ 133 h 196"/>
                <a:gd name="T32" fmla="*/ 1514 w 2509"/>
                <a:gd name="T33" fmla="*/ 133 h 196"/>
                <a:gd name="T34" fmla="*/ 1593 w 2509"/>
                <a:gd name="T35" fmla="*/ 111 h 196"/>
                <a:gd name="T36" fmla="*/ 1668 w 2509"/>
                <a:gd name="T37" fmla="*/ 61 h 196"/>
                <a:gd name="T38" fmla="*/ 1754 w 2509"/>
                <a:gd name="T39" fmla="*/ 18 h 196"/>
                <a:gd name="T40" fmla="*/ 1844 w 2509"/>
                <a:gd name="T41" fmla="*/ 1 h 196"/>
                <a:gd name="T42" fmla="*/ 1958 w 2509"/>
                <a:gd name="T43" fmla="*/ 4 h 196"/>
                <a:gd name="T44" fmla="*/ 2039 w 2509"/>
                <a:gd name="T45" fmla="*/ 33 h 196"/>
                <a:gd name="T46" fmla="*/ 2118 w 2509"/>
                <a:gd name="T47" fmla="*/ 88 h 196"/>
                <a:gd name="T48" fmla="*/ 2192 w 2509"/>
                <a:gd name="T49" fmla="*/ 124 h 196"/>
                <a:gd name="T50" fmla="*/ 2303 w 2509"/>
                <a:gd name="T51" fmla="*/ 138 h 196"/>
                <a:gd name="T52" fmla="*/ 2412 w 2509"/>
                <a:gd name="T53" fmla="*/ 106 h 196"/>
                <a:gd name="T54" fmla="*/ 2463 w 2509"/>
                <a:gd name="T55" fmla="*/ 66 h 196"/>
                <a:gd name="T56" fmla="*/ 2489 w 2509"/>
                <a:gd name="T57" fmla="*/ 61 h 196"/>
                <a:gd name="T58" fmla="*/ 2507 w 2509"/>
                <a:gd name="T59" fmla="*/ 76 h 196"/>
                <a:gd name="T60" fmla="*/ 2508 w 2509"/>
                <a:gd name="T61" fmla="*/ 96 h 196"/>
                <a:gd name="T62" fmla="*/ 2490 w 2509"/>
                <a:gd name="T63" fmla="*/ 118 h 196"/>
                <a:gd name="T64" fmla="*/ 2429 w 2509"/>
                <a:gd name="T65" fmla="*/ 160 h 196"/>
                <a:gd name="T66" fmla="*/ 2352 w 2509"/>
                <a:gd name="T67" fmla="*/ 183 h 196"/>
                <a:gd name="T68" fmla="*/ 2238 w 2509"/>
                <a:gd name="T69" fmla="*/ 184 h 196"/>
                <a:gd name="T70" fmla="*/ 2156 w 2509"/>
                <a:gd name="T71" fmla="*/ 172 h 196"/>
                <a:gd name="T72" fmla="*/ 2076 w 2509"/>
                <a:gd name="T73" fmla="*/ 133 h 196"/>
                <a:gd name="T74" fmla="*/ 2018 w 2509"/>
                <a:gd name="T75" fmla="*/ 87 h 196"/>
                <a:gd name="T76" fmla="*/ 1934 w 2509"/>
                <a:gd name="T77" fmla="*/ 55 h 196"/>
                <a:gd name="T78" fmla="*/ 1836 w 2509"/>
                <a:gd name="T79" fmla="*/ 49 h 196"/>
                <a:gd name="T80" fmla="*/ 1743 w 2509"/>
                <a:gd name="T81" fmla="*/ 79 h 196"/>
                <a:gd name="T82" fmla="*/ 1677 w 2509"/>
                <a:gd name="T83" fmla="*/ 118 h 196"/>
                <a:gd name="T84" fmla="*/ 1586 w 2509"/>
                <a:gd name="T85" fmla="*/ 165 h 196"/>
                <a:gd name="T86" fmla="*/ 1475 w 2509"/>
                <a:gd name="T87" fmla="*/ 186 h 196"/>
                <a:gd name="T88" fmla="*/ 1377 w 2509"/>
                <a:gd name="T89" fmla="*/ 180 h 196"/>
                <a:gd name="T90" fmla="*/ 1269 w 2509"/>
                <a:gd name="T91" fmla="*/ 136 h 196"/>
                <a:gd name="T92" fmla="*/ 1197 w 2509"/>
                <a:gd name="T93" fmla="*/ 84 h 196"/>
                <a:gd name="T94" fmla="*/ 1128 w 2509"/>
                <a:gd name="T95" fmla="*/ 55 h 196"/>
                <a:gd name="T96" fmla="*/ 1020 w 2509"/>
                <a:gd name="T97" fmla="*/ 49 h 196"/>
                <a:gd name="T98" fmla="*/ 914 w 2509"/>
                <a:gd name="T99" fmla="*/ 78 h 196"/>
                <a:gd name="T100" fmla="*/ 831 w 2509"/>
                <a:gd name="T101" fmla="*/ 135 h 196"/>
                <a:gd name="T102" fmla="*/ 713 w 2509"/>
                <a:gd name="T103" fmla="*/ 187 h 196"/>
                <a:gd name="T104" fmla="*/ 600 w 2509"/>
                <a:gd name="T105" fmla="*/ 195 h 196"/>
                <a:gd name="T106" fmla="*/ 494 w 2509"/>
                <a:gd name="T107" fmla="*/ 175 h 196"/>
                <a:gd name="T108" fmla="*/ 408 w 2509"/>
                <a:gd name="T109" fmla="*/ 123 h 196"/>
                <a:gd name="T110" fmla="*/ 338 w 2509"/>
                <a:gd name="T111" fmla="*/ 79 h 196"/>
                <a:gd name="T112" fmla="*/ 251 w 2509"/>
                <a:gd name="T113" fmla="*/ 60 h 196"/>
                <a:gd name="T114" fmla="*/ 144 w 2509"/>
                <a:gd name="T115" fmla="*/ 67 h 196"/>
                <a:gd name="T116" fmla="*/ 56 w 2509"/>
                <a:gd name="T117" fmla="*/ 108 h 196"/>
                <a:gd name="T118" fmla="*/ 5 w 2509"/>
                <a:gd name="T119" fmla="*/ 93 h 19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pic>
          <p:nvPicPr>
            <p:cNvPr id="1034" name="Picture 5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smtClean="0"/>
            </a:lvl1pPr>
          </a:lstStyle>
          <a:p>
            <a:fld id="{0888EC40-16D8-4158-A06E-B5A2BB717FCE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/>
            </a:lvl1pPr>
          </a:lstStyle>
          <a:p>
            <a:endParaRPr 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3783D19B-4CB6-4BE9-BEAE-778B9F463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96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>
    <p:rand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Graphs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Setting up </a:t>
            </a:r>
            <a:r>
              <a:rPr lang="en-US" altLang="en-US" smtClean="0">
                <a:latin typeface="Arial" panose="020B0604020202020204" pitchFamily="34" charset="0"/>
              </a:rPr>
              <a:t>graphs for</a:t>
            </a:r>
            <a:endParaRPr lang="en-US" altLang="en-US" dirty="0" smtClean="0">
              <a:latin typeface="Arial" panose="020B0604020202020204" pitchFamily="34" charset="0"/>
            </a:endParaRPr>
          </a:p>
          <a:p>
            <a:r>
              <a:rPr lang="en-US" altLang="en-US" dirty="0" smtClean="0">
                <a:latin typeface="Arial" panose="020B0604020202020204" pitchFamily="34" charset="0"/>
              </a:rPr>
              <a:t>Mr. Berger’s class!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1676400" y="2362200"/>
          <a:ext cx="2514600" cy="2590800"/>
        </p:xfrm>
        <a:graphic>
          <a:graphicData uri="http://schemas.openxmlformats.org/drawingml/2006/table">
            <a:tbl>
              <a:tblPr/>
              <a:tblGrid>
                <a:gridCol w="358775"/>
                <a:gridCol w="360363"/>
                <a:gridCol w="358775"/>
                <a:gridCol w="358775"/>
                <a:gridCol w="358775"/>
                <a:gridCol w="360362"/>
                <a:gridCol w="358775"/>
              </a:tblGrid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44" name="Text Box 56"/>
          <p:cNvSpPr txBox="1">
            <a:spLocks noChangeArrowheads="1"/>
          </p:cNvSpPr>
          <p:nvPr/>
        </p:nvSpPr>
        <p:spPr bwMode="auto">
          <a:xfrm>
            <a:off x="4876800" y="2057402"/>
            <a:ext cx="3733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T – Title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/>
              <a:t>A – Axis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solidFill>
                  <a:srgbClr val="0000FF"/>
                </a:solidFill>
              </a:rPr>
              <a:t>I – Interval</a:t>
            </a:r>
          </a:p>
          <a:p>
            <a:pPr algn="l">
              <a:spcBef>
                <a:spcPct val="50000"/>
              </a:spcBef>
              <a:defRPr/>
            </a:pPr>
            <a:endParaRPr lang="en-US" altLang="en-US" sz="4000">
              <a:solidFill>
                <a:srgbClr val="0000FF"/>
              </a:solidFill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/>
              <a:t>S – Scale</a:t>
            </a:r>
          </a:p>
        </p:txBody>
      </p:sp>
      <p:sp>
        <p:nvSpPr>
          <p:cNvPr id="12345" name="Text Box 57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12347" name="Text Box 60"/>
          <p:cNvSpPr txBox="1">
            <a:spLocks noChangeArrowheads="1"/>
          </p:cNvSpPr>
          <p:nvPr/>
        </p:nvSpPr>
        <p:spPr bwMode="auto">
          <a:xfrm>
            <a:off x="279042" y="1212224"/>
            <a:ext cx="4495800" cy="544764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fol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2400" dirty="0"/>
              <a:t>The amount of space between one number and the next or one type of data and the next on the graph.</a:t>
            </a:r>
          </a:p>
          <a:p>
            <a:pPr algn="l">
              <a:spcBef>
                <a:spcPct val="50000"/>
              </a:spcBef>
            </a:pPr>
            <a:r>
              <a:rPr lang="en-US" altLang="en-US" sz="2400" dirty="0"/>
              <a:t>The interval is just as important as the scale</a:t>
            </a:r>
          </a:p>
          <a:p>
            <a:pPr algn="l">
              <a:spcBef>
                <a:spcPct val="50000"/>
              </a:spcBef>
            </a:pPr>
            <a:r>
              <a:rPr lang="en-US" altLang="en-US" sz="2400" dirty="0"/>
              <a:t>Choose an interval that lets you make the graph as large as possible for your paper and </a:t>
            </a:r>
            <a:r>
              <a:rPr lang="en-US" altLang="en-US" sz="2400" dirty="0" smtClean="0"/>
              <a:t>data</a:t>
            </a:r>
          </a:p>
          <a:p>
            <a:pPr algn="l">
              <a:spcBef>
                <a:spcPct val="50000"/>
              </a:spcBef>
            </a:pPr>
            <a:r>
              <a:rPr lang="en-US" altLang="en-US" sz="2400" dirty="0" smtClean="0"/>
              <a:t>Find difference 0 – 100 is 100 then count blocks available on the axis which was 5. Divide 100/5 to get 20 so each block must at least go by 20.</a:t>
            </a:r>
            <a:endParaRPr lang="en-US" alt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3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4876800" y="2057402"/>
            <a:ext cx="3733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effectLst>
                  <a:outerShdw blurRad="38100" dist="38100" dir="2700000" algn="tl">
                    <a:srgbClr val="FFFFFF"/>
                  </a:outerShdw>
                </a:effectLst>
              </a:rPr>
              <a:t>T – Title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/>
              <a:t>A – Axis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solidFill>
                  <a:srgbClr val="0000FF"/>
                </a:solidFill>
              </a:rPr>
              <a:t>I – Interval</a:t>
            </a:r>
          </a:p>
          <a:p>
            <a:pPr algn="l">
              <a:spcBef>
                <a:spcPct val="50000"/>
              </a:spcBef>
              <a:defRPr/>
            </a:pPr>
            <a:endParaRPr lang="en-US" altLang="en-US" sz="4000">
              <a:solidFill>
                <a:srgbClr val="0000FF"/>
              </a:solidFill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/>
              <a:t>S – Scale</a:t>
            </a:r>
          </a:p>
        </p:txBody>
      </p:sp>
      <p:sp>
        <p:nvSpPr>
          <p:cNvPr id="13316" name="Text Box 57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14488" name="Group 152"/>
          <p:cNvGraphicFramePr>
            <a:graphicFrameLocks noGrp="1"/>
          </p:cNvGraphicFramePr>
          <p:nvPr/>
        </p:nvGraphicFramePr>
        <p:xfrm>
          <a:off x="1066800" y="2287588"/>
          <a:ext cx="2514600" cy="2590800"/>
        </p:xfrm>
        <a:graphic>
          <a:graphicData uri="http://schemas.openxmlformats.org/drawingml/2006/table">
            <a:tbl>
              <a:tblPr/>
              <a:tblGrid>
                <a:gridCol w="358775"/>
                <a:gridCol w="360363"/>
                <a:gridCol w="358775"/>
                <a:gridCol w="358775"/>
                <a:gridCol w="358775"/>
                <a:gridCol w="360362"/>
                <a:gridCol w="358775"/>
              </a:tblGrid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71" name="Text Box 205"/>
          <p:cNvSpPr txBox="1">
            <a:spLocks noChangeArrowheads="1"/>
          </p:cNvSpPr>
          <p:nvPr/>
        </p:nvSpPr>
        <p:spPr bwMode="auto">
          <a:xfrm>
            <a:off x="457200" y="4724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13372" name="Text Box 206"/>
          <p:cNvSpPr txBox="1">
            <a:spLocks noChangeArrowheads="1"/>
          </p:cNvSpPr>
          <p:nvPr/>
        </p:nvSpPr>
        <p:spPr bwMode="auto">
          <a:xfrm>
            <a:off x="457200" y="4267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0000FF"/>
                </a:solidFill>
              </a:rPr>
              <a:t>20</a:t>
            </a:r>
            <a:endParaRPr lang="en-US" altLang="en-US" sz="1200" dirty="0">
              <a:solidFill>
                <a:srgbClr val="0000FF"/>
              </a:solidFill>
            </a:endParaRPr>
          </a:p>
        </p:txBody>
      </p:sp>
      <p:sp>
        <p:nvSpPr>
          <p:cNvPr id="13373" name="Text Box 207"/>
          <p:cNvSpPr txBox="1">
            <a:spLocks noChangeArrowheads="1"/>
          </p:cNvSpPr>
          <p:nvPr/>
        </p:nvSpPr>
        <p:spPr bwMode="auto">
          <a:xfrm>
            <a:off x="4572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>
                <a:solidFill>
                  <a:srgbClr val="0000FF"/>
                </a:solidFill>
              </a:rPr>
              <a:t>4</a:t>
            </a:r>
            <a:r>
              <a:rPr lang="en-US" altLang="en-US" sz="1200" dirty="0" smtClean="0">
                <a:solidFill>
                  <a:srgbClr val="0000FF"/>
                </a:solidFill>
              </a:rPr>
              <a:t>0</a:t>
            </a:r>
            <a:endParaRPr lang="en-US" altLang="en-US" sz="1200" dirty="0">
              <a:solidFill>
                <a:srgbClr val="0000FF"/>
              </a:solidFill>
            </a:endParaRPr>
          </a:p>
        </p:txBody>
      </p:sp>
      <p:sp>
        <p:nvSpPr>
          <p:cNvPr id="13374" name="Text Box 208"/>
          <p:cNvSpPr txBox="1">
            <a:spLocks noChangeArrowheads="1"/>
          </p:cNvSpPr>
          <p:nvPr/>
        </p:nvSpPr>
        <p:spPr bwMode="auto">
          <a:xfrm>
            <a:off x="457200" y="3200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0000FF"/>
                </a:solidFill>
              </a:rPr>
              <a:t>60</a:t>
            </a:r>
            <a:endParaRPr lang="en-US" altLang="en-US" sz="1200" dirty="0">
              <a:solidFill>
                <a:srgbClr val="0000FF"/>
              </a:solidFill>
            </a:endParaRPr>
          </a:p>
        </p:txBody>
      </p:sp>
      <p:sp>
        <p:nvSpPr>
          <p:cNvPr id="13375" name="Text Box 209"/>
          <p:cNvSpPr txBox="1">
            <a:spLocks noChangeArrowheads="1"/>
          </p:cNvSpPr>
          <p:nvPr/>
        </p:nvSpPr>
        <p:spPr bwMode="auto">
          <a:xfrm>
            <a:off x="457200" y="2667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0000FF"/>
                </a:solidFill>
              </a:rPr>
              <a:t>80</a:t>
            </a:r>
            <a:endParaRPr lang="en-US" altLang="en-US" sz="1200" dirty="0">
              <a:solidFill>
                <a:srgbClr val="0000FF"/>
              </a:solidFill>
            </a:endParaRPr>
          </a:p>
        </p:txBody>
      </p:sp>
      <p:sp>
        <p:nvSpPr>
          <p:cNvPr id="13376" name="Text Box 210"/>
          <p:cNvSpPr txBox="1">
            <a:spLocks noChangeArrowheads="1"/>
          </p:cNvSpPr>
          <p:nvPr/>
        </p:nvSpPr>
        <p:spPr bwMode="auto">
          <a:xfrm>
            <a:off x="457200" y="2133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>
                <a:solidFill>
                  <a:srgbClr val="0000FF"/>
                </a:solidFill>
              </a:rPr>
              <a:t>100</a:t>
            </a:r>
            <a:endParaRPr lang="en-US" altLang="en-US" sz="12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876800" y="2057402"/>
            <a:ext cx="3733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 – Title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 dirty="0"/>
              <a:t>A – Axis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 dirty="0"/>
              <a:t>I – Interval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 dirty="0">
                <a:solidFill>
                  <a:srgbClr val="0000FF"/>
                </a:solidFill>
              </a:rPr>
              <a:t>L – Labels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 dirty="0"/>
              <a:t>S – Scale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974725" y="1617855"/>
            <a:ext cx="3886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b="1" u="sng" dirty="0" smtClean="0">
                <a:latin typeface="Comic Sans MS" panose="030F0702030302020204" pitchFamily="66" charset="0"/>
              </a:rPr>
              <a:t>Substance vs. Boiling Point</a:t>
            </a:r>
            <a:endParaRPr lang="en-US" altLang="en-US" b="1" u="sng" dirty="0">
              <a:latin typeface="Comic Sans MS" panose="030F0702030302020204" pitchFamily="66" charset="0"/>
            </a:endParaRPr>
          </a:p>
        </p:txBody>
      </p:sp>
      <p:graphicFrame>
        <p:nvGraphicFramePr>
          <p:cNvPr id="15469" name="Group 109"/>
          <p:cNvGraphicFramePr>
            <a:graphicFrameLocks noGrp="1"/>
          </p:cNvGraphicFramePr>
          <p:nvPr/>
        </p:nvGraphicFramePr>
        <p:xfrm>
          <a:off x="1066802" y="2287589"/>
          <a:ext cx="3330575" cy="2592388"/>
        </p:xfrm>
        <a:graphic>
          <a:graphicData uri="http://schemas.openxmlformats.org/drawingml/2006/table">
            <a:tbl>
              <a:tblPr/>
              <a:tblGrid>
                <a:gridCol w="369888"/>
                <a:gridCol w="371475"/>
                <a:gridCol w="369887"/>
                <a:gridCol w="368300"/>
                <a:gridCol w="369888"/>
                <a:gridCol w="371475"/>
                <a:gridCol w="369887"/>
                <a:gridCol w="369888"/>
                <a:gridCol w="369887"/>
              </a:tblGrid>
              <a:tr h="5182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24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8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07" name="Text Box 59"/>
          <p:cNvSpPr txBox="1">
            <a:spLocks noChangeArrowheads="1"/>
          </p:cNvSpPr>
          <p:nvPr/>
        </p:nvSpPr>
        <p:spPr bwMode="auto">
          <a:xfrm>
            <a:off x="457200" y="4724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/>
              <a:t>0</a:t>
            </a:r>
          </a:p>
        </p:txBody>
      </p:sp>
      <p:sp>
        <p:nvSpPr>
          <p:cNvPr id="14408" name="Text Box 60"/>
          <p:cNvSpPr txBox="1">
            <a:spLocks noChangeArrowheads="1"/>
          </p:cNvSpPr>
          <p:nvPr/>
        </p:nvSpPr>
        <p:spPr bwMode="auto">
          <a:xfrm>
            <a:off x="457200" y="42672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/>
              <a:t>20</a:t>
            </a:r>
            <a:endParaRPr lang="en-US" altLang="en-US" sz="1200" dirty="0"/>
          </a:p>
        </p:txBody>
      </p:sp>
      <p:sp>
        <p:nvSpPr>
          <p:cNvPr id="14409" name="Text Box 61"/>
          <p:cNvSpPr txBox="1">
            <a:spLocks noChangeArrowheads="1"/>
          </p:cNvSpPr>
          <p:nvPr/>
        </p:nvSpPr>
        <p:spPr bwMode="auto">
          <a:xfrm>
            <a:off x="457200" y="3733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/>
              <a:t>40</a:t>
            </a:r>
            <a:endParaRPr lang="en-US" altLang="en-US" sz="1200" dirty="0"/>
          </a:p>
        </p:txBody>
      </p:sp>
      <p:sp>
        <p:nvSpPr>
          <p:cNvPr id="14410" name="Text Box 62"/>
          <p:cNvSpPr txBox="1">
            <a:spLocks noChangeArrowheads="1"/>
          </p:cNvSpPr>
          <p:nvPr/>
        </p:nvSpPr>
        <p:spPr bwMode="auto">
          <a:xfrm>
            <a:off x="457200" y="32004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/>
              <a:t>60</a:t>
            </a:r>
            <a:endParaRPr lang="en-US" altLang="en-US" sz="1200" dirty="0"/>
          </a:p>
        </p:txBody>
      </p:sp>
      <p:sp>
        <p:nvSpPr>
          <p:cNvPr id="14411" name="Text Box 63"/>
          <p:cNvSpPr txBox="1">
            <a:spLocks noChangeArrowheads="1"/>
          </p:cNvSpPr>
          <p:nvPr/>
        </p:nvSpPr>
        <p:spPr bwMode="auto">
          <a:xfrm>
            <a:off x="457200" y="26670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/>
              <a:t>8</a:t>
            </a:r>
            <a:r>
              <a:rPr lang="en-US" altLang="en-US" sz="1200" dirty="0" smtClean="0"/>
              <a:t>0</a:t>
            </a:r>
            <a:endParaRPr lang="en-US" altLang="en-US" sz="1200" dirty="0"/>
          </a:p>
        </p:txBody>
      </p:sp>
      <p:sp>
        <p:nvSpPr>
          <p:cNvPr id="14412" name="Text Box 64"/>
          <p:cNvSpPr txBox="1">
            <a:spLocks noChangeArrowheads="1"/>
          </p:cNvSpPr>
          <p:nvPr/>
        </p:nvSpPr>
        <p:spPr bwMode="auto">
          <a:xfrm>
            <a:off x="457200" y="21336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200" dirty="0" smtClean="0"/>
              <a:t>100</a:t>
            </a:r>
            <a:endParaRPr lang="en-US" altLang="en-US" sz="1200" dirty="0"/>
          </a:p>
        </p:txBody>
      </p:sp>
      <p:sp>
        <p:nvSpPr>
          <p:cNvPr id="14413" name="Rectangle 65"/>
          <p:cNvSpPr>
            <a:spLocks noChangeArrowheads="1"/>
          </p:cNvSpPr>
          <p:nvPr/>
        </p:nvSpPr>
        <p:spPr bwMode="auto">
          <a:xfrm>
            <a:off x="4016375" y="2280778"/>
            <a:ext cx="381000" cy="2595731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426" name="Text Box 66"/>
          <p:cNvSpPr txBox="1">
            <a:spLocks noChangeArrowheads="1"/>
          </p:cNvSpPr>
          <p:nvPr/>
        </p:nvSpPr>
        <p:spPr bwMode="auto">
          <a:xfrm rot="5409402">
            <a:off x="891382" y="5128420"/>
            <a:ext cx="717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800" dirty="0" err="1" smtClean="0"/>
              <a:t>Felox</a:t>
            </a:r>
            <a:endParaRPr lang="en-US" altLang="en-US" sz="800" dirty="0"/>
          </a:p>
        </p:txBody>
      </p:sp>
      <p:sp>
        <p:nvSpPr>
          <p:cNvPr id="14415" name="Rectangle 67"/>
          <p:cNvSpPr>
            <a:spLocks noChangeArrowheads="1"/>
          </p:cNvSpPr>
          <p:nvPr/>
        </p:nvSpPr>
        <p:spPr bwMode="auto">
          <a:xfrm>
            <a:off x="3287669" y="2890161"/>
            <a:ext cx="373063" cy="1986348"/>
          </a:xfrm>
          <a:prstGeom prst="rect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 rot="5409402">
            <a:off x="1653382" y="5158583"/>
            <a:ext cx="717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800" dirty="0" err="1" smtClean="0"/>
              <a:t>Honium</a:t>
            </a:r>
            <a:endParaRPr lang="en-US" altLang="en-US" sz="800" dirty="0"/>
          </a:p>
        </p:txBody>
      </p:sp>
      <p:sp>
        <p:nvSpPr>
          <p:cNvPr id="14417" name="Rectangle 69"/>
          <p:cNvSpPr>
            <a:spLocks noChangeArrowheads="1"/>
          </p:cNvSpPr>
          <p:nvPr/>
        </p:nvSpPr>
        <p:spPr bwMode="auto">
          <a:xfrm>
            <a:off x="2544763" y="3590539"/>
            <a:ext cx="373062" cy="1286261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 rot="5409402">
            <a:off x="2407444" y="5188744"/>
            <a:ext cx="717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800" dirty="0" err="1" smtClean="0"/>
              <a:t>Depster</a:t>
            </a:r>
            <a:endParaRPr lang="en-US" altLang="en-US" sz="800" dirty="0"/>
          </a:p>
        </p:txBody>
      </p:sp>
      <p:sp>
        <p:nvSpPr>
          <p:cNvPr id="14419" name="Rectangle 97"/>
          <p:cNvSpPr>
            <a:spLocks noChangeArrowheads="1"/>
          </p:cNvSpPr>
          <p:nvPr/>
        </p:nvSpPr>
        <p:spPr bwMode="auto">
          <a:xfrm>
            <a:off x="1808719" y="4172464"/>
            <a:ext cx="381000" cy="70404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458" name="Text Box 98"/>
          <p:cNvSpPr txBox="1">
            <a:spLocks noChangeArrowheads="1"/>
          </p:cNvSpPr>
          <p:nvPr/>
        </p:nvSpPr>
        <p:spPr bwMode="auto">
          <a:xfrm rot="5409402">
            <a:off x="3101182" y="5204620"/>
            <a:ext cx="717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800" dirty="0" err="1" smtClean="0"/>
              <a:t>Voidium</a:t>
            </a:r>
            <a:endParaRPr lang="en-US" altLang="en-US" sz="800" dirty="0"/>
          </a:p>
        </p:txBody>
      </p:sp>
      <p:sp>
        <p:nvSpPr>
          <p:cNvPr id="15471" name="Text Box 111"/>
          <p:cNvSpPr txBox="1">
            <a:spLocks noChangeArrowheads="1"/>
          </p:cNvSpPr>
          <p:nvPr/>
        </p:nvSpPr>
        <p:spPr bwMode="auto">
          <a:xfrm rot="5409402">
            <a:off x="3863182" y="5236370"/>
            <a:ext cx="717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800" dirty="0" err="1" smtClean="0"/>
              <a:t>Grepsum</a:t>
            </a:r>
            <a:endParaRPr lang="en-US" altLang="en-US" sz="800" dirty="0"/>
          </a:p>
        </p:txBody>
      </p:sp>
      <p:grpSp>
        <p:nvGrpSpPr>
          <p:cNvPr id="15482" name="Group 122"/>
          <p:cNvGrpSpPr>
            <a:grpSpLocks/>
          </p:cNvGrpSpPr>
          <p:nvPr/>
        </p:nvGrpSpPr>
        <p:grpSpPr bwMode="auto">
          <a:xfrm>
            <a:off x="533400" y="4953002"/>
            <a:ext cx="2209800" cy="1382713"/>
            <a:chOff x="336" y="3408"/>
            <a:chExt cx="1392" cy="627"/>
          </a:xfrm>
        </p:grpSpPr>
        <p:sp>
          <p:nvSpPr>
            <p:cNvPr id="14430" name="Line 112"/>
            <p:cNvSpPr>
              <a:spLocks noChangeShapeType="1"/>
            </p:cNvSpPr>
            <p:nvPr/>
          </p:nvSpPr>
          <p:spPr bwMode="auto">
            <a:xfrm flipV="1">
              <a:off x="768" y="3456"/>
              <a:ext cx="0" cy="24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31" name="Line 113"/>
            <p:cNvSpPr>
              <a:spLocks noChangeShapeType="1"/>
            </p:cNvSpPr>
            <p:nvPr/>
          </p:nvSpPr>
          <p:spPr bwMode="auto">
            <a:xfrm flipV="1">
              <a:off x="768" y="3408"/>
              <a:ext cx="480" cy="288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32" name="Text Box 114"/>
            <p:cNvSpPr txBox="1">
              <a:spLocks noChangeArrowheads="1"/>
            </p:cNvSpPr>
            <p:nvPr/>
          </p:nvSpPr>
          <p:spPr bwMode="auto">
            <a:xfrm>
              <a:off x="336" y="3744"/>
              <a:ext cx="139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FF"/>
                  </a:solidFill>
                </a:rPr>
                <a:t>LABEL your bars or data points</a:t>
              </a:r>
            </a:p>
          </p:txBody>
        </p:sp>
      </p:grpSp>
      <p:sp>
        <p:nvSpPr>
          <p:cNvPr id="15476" name="Text Box 116"/>
          <p:cNvSpPr txBox="1">
            <a:spLocks noChangeArrowheads="1"/>
          </p:cNvSpPr>
          <p:nvPr/>
        </p:nvSpPr>
        <p:spPr bwMode="auto">
          <a:xfrm>
            <a:off x="2179640" y="5706154"/>
            <a:ext cx="1172179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 dirty="0" smtClean="0">
                <a:solidFill>
                  <a:schemeClr val="tx2"/>
                </a:solidFill>
              </a:rPr>
              <a:t>Substance</a:t>
            </a:r>
            <a:endParaRPr lang="en-US" altLang="en-US" u="sng" dirty="0">
              <a:solidFill>
                <a:schemeClr val="tx2"/>
              </a:solidFill>
            </a:endParaRPr>
          </a:p>
        </p:txBody>
      </p:sp>
      <p:sp>
        <p:nvSpPr>
          <p:cNvPr id="15477" name="Text Box 117"/>
          <p:cNvSpPr txBox="1">
            <a:spLocks noChangeArrowheads="1"/>
          </p:cNvSpPr>
          <p:nvPr/>
        </p:nvSpPr>
        <p:spPr bwMode="auto">
          <a:xfrm>
            <a:off x="990600" y="60960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0000FF"/>
                </a:solidFill>
              </a:rPr>
              <a:t>Give the bars a general label. What do those words mean?</a:t>
            </a:r>
          </a:p>
        </p:txBody>
      </p:sp>
      <p:sp>
        <p:nvSpPr>
          <p:cNvPr id="15478" name="Text Box 118"/>
          <p:cNvSpPr txBox="1">
            <a:spLocks noChangeArrowheads="1"/>
          </p:cNvSpPr>
          <p:nvPr/>
        </p:nvSpPr>
        <p:spPr bwMode="auto">
          <a:xfrm rot="-5400000">
            <a:off x="-533818" y="3384924"/>
            <a:ext cx="209550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u="sng" dirty="0" smtClean="0"/>
              <a:t>Boiling Point (</a:t>
            </a:r>
            <a:r>
              <a:rPr lang="en-US" altLang="en-US" u="sng" baseline="30000" dirty="0" smtClean="0"/>
              <a:t>0</a:t>
            </a:r>
            <a:r>
              <a:rPr lang="en-US" altLang="en-US" u="sng" dirty="0" smtClean="0"/>
              <a:t>C)</a:t>
            </a:r>
            <a:endParaRPr lang="en-US" altLang="en-US" u="sng" dirty="0"/>
          </a:p>
        </p:txBody>
      </p:sp>
      <p:sp>
        <p:nvSpPr>
          <p:cNvPr id="14427" name="Text Box 119"/>
          <p:cNvSpPr txBox="1">
            <a:spLocks noChangeArrowheads="1"/>
          </p:cNvSpPr>
          <p:nvPr/>
        </p:nvSpPr>
        <p:spPr bwMode="auto">
          <a:xfrm>
            <a:off x="914400" y="6096002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5480" name="Text Box 120"/>
          <p:cNvSpPr txBox="1">
            <a:spLocks noChangeArrowheads="1"/>
          </p:cNvSpPr>
          <p:nvPr/>
        </p:nvSpPr>
        <p:spPr bwMode="auto">
          <a:xfrm>
            <a:off x="990600" y="60960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rgbClr val="0000FF"/>
                </a:solidFill>
              </a:rPr>
              <a:t>Label your Y Axis. What do those numbers mean?</a:t>
            </a:r>
          </a:p>
        </p:txBody>
      </p:sp>
      <p:sp>
        <p:nvSpPr>
          <p:cNvPr id="15481" name="Line 121"/>
          <p:cNvSpPr>
            <a:spLocks noChangeShapeType="1"/>
          </p:cNvSpPr>
          <p:nvPr/>
        </p:nvSpPr>
        <p:spPr bwMode="auto">
          <a:xfrm flipH="1" flipV="1">
            <a:off x="838200" y="5029200"/>
            <a:ext cx="0" cy="838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5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5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5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  <p:bldP spid="15426" grpId="0"/>
      <p:bldP spid="15428" grpId="0"/>
      <p:bldP spid="15430" grpId="0"/>
      <p:bldP spid="15458" grpId="0"/>
      <p:bldP spid="15471" grpId="0"/>
      <p:bldP spid="15476" grpId="0" autoUpdateAnimBg="0"/>
      <p:bldP spid="15477" grpId="0" autoUpdateAnimBg="0"/>
      <p:bldP spid="15478" grpId="0" autoUpdateAnimBg="0"/>
      <p:bldP spid="15480" grpId="0" autoUpdateAnimBg="0"/>
      <p:bldP spid="1548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to use…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Bar graphs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Used to show data that are not continuous.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Allows us to compare data like amounts or frequency or categories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Allow us to make generalizations about the data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mtClean="0"/>
              <a:t>Help us see differences in data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b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Line Graphs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For continuous data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/>
              <a:t>useful for showing trends over time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set up your graph!</a:t>
            </a:r>
          </a:p>
        </p:txBody>
      </p:sp>
      <p:graphicFrame>
        <p:nvGraphicFramePr>
          <p:cNvPr id="5212" name="Group 92"/>
          <p:cNvGraphicFramePr>
            <a:graphicFrameLocks noGrp="1"/>
          </p:cNvGraphicFramePr>
          <p:nvPr/>
        </p:nvGraphicFramePr>
        <p:xfrm>
          <a:off x="2514600" y="2362200"/>
          <a:ext cx="4114800" cy="3200400"/>
        </p:xfrm>
        <a:graphic>
          <a:graphicData uri="http://schemas.openxmlformats.org/drawingml/2006/table">
            <a:tbl>
              <a:tblPr/>
              <a:tblGrid>
                <a:gridCol w="588963"/>
                <a:gridCol w="585787"/>
                <a:gridCol w="588963"/>
                <a:gridCol w="587375"/>
                <a:gridCol w="588962"/>
                <a:gridCol w="585788"/>
                <a:gridCol w="588962"/>
              </a:tblGrid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2" name="Line 94"/>
          <p:cNvSpPr>
            <a:spLocks noChangeShapeType="1"/>
          </p:cNvSpPr>
          <p:nvPr/>
        </p:nvSpPr>
        <p:spPr bwMode="auto">
          <a:xfrm>
            <a:off x="2514600" y="2362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set up your graph!</a:t>
            </a:r>
          </a:p>
        </p:txBody>
      </p:sp>
      <p:graphicFrame>
        <p:nvGraphicFramePr>
          <p:cNvPr id="5212" name="Group 92"/>
          <p:cNvGraphicFramePr>
            <a:graphicFrameLocks noGrp="1"/>
          </p:cNvGraphicFramePr>
          <p:nvPr/>
        </p:nvGraphicFramePr>
        <p:xfrm>
          <a:off x="2514600" y="2362200"/>
          <a:ext cx="4114800" cy="3200400"/>
        </p:xfrm>
        <a:graphic>
          <a:graphicData uri="http://schemas.openxmlformats.org/drawingml/2006/table">
            <a:tbl>
              <a:tblPr/>
              <a:tblGrid>
                <a:gridCol w="588963"/>
                <a:gridCol w="585787"/>
                <a:gridCol w="588963"/>
                <a:gridCol w="587375"/>
                <a:gridCol w="588962"/>
                <a:gridCol w="585788"/>
                <a:gridCol w="588962"/>
              </a:tblGrid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2" name="Line 94"/>
          <p:cNvSpPr>
            <a:spLocks noChangeShapeType="1"/>
          </p:cNvSpPr>
          <p:nvPr/>
        </p:nvSpPr>
        <p:spPr bwMode="auto">
          <a:xfrm>
            <a:off x="2514600" y="2362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68"/>
          <p:cNvSpPr>
            <a:spLocks noChangeShapeType="1"/>
          </p:cNvSpPr>
          <p:nvPr/>
        </p:nvSpPr>
        <p:spPr bwMode="auto">
          <a:xfrm flipH="1">
            <a:off x="2514600" y="5562600"/>
            <a:ext cx="4114801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8"/>
          <p:cNvSpPr>
            <a:spLocks noChangeShapeType="1"/>
          </p:cNvSpPr>
          <p:nvPr/>
        </p:nvSpPr>
        <p:spPr bwMode="auto">
          <a:xfrm>
            <a:off x="2517820" y="2362200"/>
            <a:ext cx="0" cy="32004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70"/>
          <p:cNvSpPr txBox="1">
            <a:spLocks noChangeArrowheads="1"/>
          </p:cNvSpPr>
          <p:nvPr/>
        </p:nvSpPr>
        <p:spPr bwMode="auto">
          <a:xfrm>
            <a:off x="2514600" y="5975573"/>
            <a:ext cx="30576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 smtClean="0"/>
              <a:t>Make X  </a:t>
            </a:r>
            <a:r>
              <a:rPr lang="en-US" altLang="en-US" sz="3600" b="1" u="sng" dirty="0"/>
              <a:t>Axis</a:t>
            </a:r>
            <a:r>
              <a:rPr lang="en-US" altLang="en-US" dirty="0"/>
              <a:t> </a:t>
            </a:r>
          </a:p>
        </p:txBody>
      </p:sp>
      <p:sp>
        <p:nvSpPr>
          <p:cNvPr id="8" name="Line 69"/>
          <p:cNvSpPr>
            <a:spLocks noChangeShapeType="1"/>
          </p:cNvSpPr>
          <p:nvPr/>
        </p:nvSpPr>
        <p:spPr bwMode="auto">
          <a:xfrm flipV="1">
            <a:off x="3695699" y="5562599"/>
            <a:ext cx="232357" cy="41715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0"/>
          <p:cNvSpPr txBox="1">
            <a:spLocks noChangeArrowheads="1"/>
          </p:cNvSpPr>
          <p:nvPr/>
        </p:nvSpPr>
        <p:spPr bwMode="auto">
          <a:xfrm>
            <a:off x="269922" y="3057435"/>
            <a:ext cx="213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 smtClean="0"/>
              <a:t>Make Y  </a:t>
            </a:r>
            <a:r>
              <a:rPr lang="en-US" altLang="en-US" sz="3600" b="1" u="sng" dirty="0"/>
              <a:t>Axis</a:t>
            </a:r>
            <a:r>
              <a:rPr lang="en-US" altLang="en-US" dirty="0"/>
              <a:t> </a:t>
            </a:r>
          </a:p>
        </p:txBody>
      </p:sp>
      <p:sp>
        <p:nvSpPr>
          <p:cNvPr id="10" name="Line 69"/>
          <p:cNvSpPr>
            <a:spLocks noChangeShapeType="1"/>
          </p:cNvSpPr>
          <p:nvPr/>
        </p:nvSpPr>
        <p:spPr bwMode="auto">
          <a:xfrm>
            <a:off x="1738649" y="3863549"/>
            <a:ext cx="772732" cy="3874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38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How to set up your graph!</a:t>
            </a:r>
          </a:p>
        </p:txBody>
      </p:sp>
      <p:graphicFrame>
        <p:nvGraphicFramePr>
          <p:cNvPr id="6147" name="Group 3"/>
          <p:cNvGraphicFramePr>
            <a:graphicFrameLocks noGrp="1"/>
          </p:cNvGraphicFramePr>
          <p:nvPr/>
        </p:nvGraphicFramePr>
        <p:xfrm>
          <a:off x="2514600" y="2362200"/>
          <a:ext cx="4114800" cy="3200400"/>
        </p:xfrm>
        <a:graphic>
          <a:graphicData uri="http://schemas.openxmlformats.org/drawingml/2006/table">
            <a:tbl>
              <a:tblPr/>
              <a:tblGrid>
                <a:gridCol w="588963"/>
                <a:gridCol w="585787"/>
                <a:gridCol w="588963"/>
                <a:gridCol w="587375"/>
                <a:gridCol w="588962"/>
                <a:gridCol w="585788"/>
                <a:gridCol w="588962"/>
              </a:tblGrid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86" name="Line 67"/>
          <p:cNvSpPr>
            <a:spLocks noChangeShapeType="1"/>
          </p:cNvSpPr>
          <p:nvPr/>
        </p:nvSpPr>
        <p:spPr bwMode="auto">
          <a:xfrm>
            <a:off x="2514600" y="2362200"/>
            <a:ext cx="0" cy="320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7" name="Line 68"/>
          <p:cNvSpPr>
            <a:spLocks noChangeShapeType="1"/>
          </p:cNvSpPr>
          <p:nvPr/>
        </p:nvSpPr>
        <p:spPr bwMode="auto">
          <a:xfrm>
            <a:off x="2514600" y="2362200"/>
            <a:ext cx="0" cy="320040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8" name="Line 69"/>
          <p:cNvSpPr>
            <a:spLocks noChangeShapeType="1"/>
          </p:cNvSpPr>
          <p:nvPr/>
        </p:nvSpPr>
        <p:spPr bwMode="auto">
          <a:xfrm>
            <a:off x="1790163" y="3361386"/>
            <a:ext cx="724436" cy="16742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9" name="Text Box 70"/>
          <p:cNvSpPr txBox="1">
            <a:spLocks noChangeArrowheads="1"/>
          </p:cNvSpPr>
          <p:nvPr/>
        </p:nvSpPr>
        <p:spPr bwMode="auto">
          <a:xfrm>
            <a:off x="265627" y="2847011"/>
            <a:ext cx="2133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 u="sng" dirty="0"/>
              <a:t>Y Axis</a:t>
            </a:r>
            <a:r>
              <a:rPr lang="en-US" altLang="en-US" dirty="0"/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/>
              <a:t>Dependent Variable (D.V.)</a:t>
            </a:r>
            <a:endParaRPr lang="en-US" altLang="en-US" sz="2400" dirty="0"/>
          </a:p>
        </p:txBody>
      </p:sp>
      <p:sp>
        <p:nvSpPr>
          <p:cNvPr id="8" name="Rectangle 69"/>
          <p:cNvSpPr>
            <a:spLocks noChangeArrowheads="1"/>
          </p:cNvSpPr>
          <p:nvPr/>
        </p:nvSpPr>
        <p:spPr bwMode="auto">
          <a:xfrm>
            <a:off x="2295658" y="5913475"/>
            <a:ext cx="505817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3600" b="1" u="sng" dirty="0"/>
              <a:t>X Axis</a:t>
            </a:r>
            <a:r>
              <a:rPr lang="en-US" altLang="en-US" dirty="0"/>
              <a:t> </a:t>
            </a:r>
            <a:r>
              <a:rPr lang="en-US" altLang="en-US" dirty="0" smtClean="0"/>
              <a:t>- </a:t>
            </a:r>
            <a:r>
              <a:rPr lang="en-US" altLang="en-US" sz="2400" dirty="0" smtClean="0"/>
              <a:t>Independent Variable (I.V.)</a:t>
            </a:r>
            <a:endParaRPr lang="en-US" altLang="en-US" sz="24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 flipV="1">
            <a:off x="3554568" y="5639873"/>
            <a:ext cx="711557" cy="27360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 flipH="1">
            <a:off x="2514600" y="5562600"/>
            <a:ext cx="4114801" cy="0"/>
          </a:xfrm>
          <a:prstGeom prst="line">
            <a:avLst/>
          </a:prstGeom>
          <a:noFill/>
          <a:ln w="762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7" grpId="0" animBg="1"/>
      <p:bldP spid="5188" grpId="0" animBg="1"/>
      <p:bldP spid="5189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graphicFrame>
        <p:nvGraphicFramePr>
          <p:cNvPr id="8264" name="Group 72"/>
          <p:cNvGraphicFramePr>
            <a:graphicFrameLocks noGrp="1"/>
          </p:cNvGraphicFramePr>
          <p:nvPr/>
        </p:nvGraphicFramePr>
        <p:xfrm>
          <a:off x="990600" y="2362200"/>
          <a:ext cx="2514600" cy="2590800"/>
        </p:xfrm>
        <a:graphic>
          <a:graphicData uri="http://schemas.openxmlformats.org/drawingml/2006/table">
            <a:tbl>
              <a:tblPr/>
              <a:tblGrid>
                <a:gridCol w="358775"/>
                <a:gridCol w="360363"/>
                <a:gridCol w="358775"/>
                <a:gridCol w="358775"/>
                <a:gridCol w="358775"/>
                <a:gridCol w="360362"/>
                <a:gridCol w="358775"/>
              </a:tblGrid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65" name="Text Box 73"/>
          <p:cNvSpPr txBox="1">
            <a:spLocks noChangeArrowheads="1"/>
          </p:cNvSpPr>
          <p:nvPr/>
        </p:nvSpPr>
        <p:spPr bwMode="auto">
          <a:xfrm>
            <a:off x="4876800" y="2057402"/>
            <a:ext cx="373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sz="4000"/>
              <a:t> - Title</a:t>
            </a:r>
          </a:p>
        </p:txBody>
      </p:sp>
      <p:sp>
        <p:nvSpPr>
          <p:cNvPr id="7225" name="Text Box 74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8267" name="Text Box 75"/>
          <p:cNvSpPr txBox="1">
            <a:spLocks noChangeArrowheads="1"/>
          </p:cNvSpPr>
          <p:nvPr/>
        </p:nvSpPr>
        <p:spPr bwMode="auto">
          <a:xfrm>
            <a:off x="762000" y="1371602"/>
            <a:ext cx="2971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b="1" u="sng" dirty="0" smtClean="0">
                <a:solidFill>
                  <a:srgbClr val="0000FF"/>
                </a:solidFill>
              </a:rPr>
              <a:t>___________ vs. __________</a:t>
            </a:r>
          </a:p>
          <a:p>
            <a:pPr algn="l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FF"/>
                </a:solidFill>
              </a:rPr>
              <a:t>     (I.V.)                   (D.V.)</a:t>
            </a:r>
            <a:endParaRPr lang="en-US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65" grpId="0" autoUpdateAnimBg="0"/>
      <p:bldP spid="82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1676400" y="2362200"/>
          <a:ext cx="2514600" cy="2590800"/>
        </p:xfrm>
        <a:graphic>
          <a:graphicData uri="http://schemas.openxmlformats.org/drawingml/2006/table">
            <a:tbl>
              <a:tblPr/>
              <a:tblGrid>
                <a:gridCol w="358775"/>
                <a:gridCol w="360363"/>
                <a:gridCol w="358775"/>
                <a:gridCol w="358775"/>
                <a:gridCol w="358775"/>
                <a:gridCol w="360362"/>
                <a:gridCol w="358775"/>
              </a:tblGrid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876800" y="2057402"/>
            <a:ext cx="37338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 - </a:t>
            </a:r>
            <a:r>
              <a:rPr lang="en-US" altLang="en-US" sz="4000"/>
              <a:t> Title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solidFill>
                  <a:srgbClr val="0000FF"/>
                </a:solidFill>
              </a:rPr>
              <a:t>A - Axis</a:t>
            </a:r>
          </a:p>
        </p:txBody>
      </p:sp>
      <p:sp>
        <p:nvSpPr>
          <p:cNvPr id="8249" name="Text Box 57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75" name="Line 59"/>
          <p:cNvSpPr>
            <a:spLocks noChangeShapeType="1"/>
          </p:cNvSpPr>
          <p:nvPr/>
        </p:nvSpPr>
        <p:spPr bwMode="auto">
          <a:xfrm>
            <a:off x="1676400" y="2362200"/>
            <a:ext cx="0" cy="2590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6" name="Line 60"/>
          <p:cNvSpPr>
            <a:spLocks noChangeShapeType="1"/>
          </p:cNvSpPr>
          <p:nvPr/>
        </p:nvSpPr>
        <p:spPr bwMode="auto">
          <a:xfrm flipV="1">
            <a:off x="1143000" y="3886200"/>
            <a:ext cx="3810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151328" y="4343400"/>
            <a:ext cx="152507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Y Axis = Dependent </a:t>
            </a:r>
            <a:r>
              <a:rPr lang="en-US" altLang="en-US" sz="2400" dirty="0" smtClean="0">
                <a:solidFill>
                  <a:srgbClr val="0000FF"/>
                </a:solidFill>
              </a:rPr>
              <a:t>Variable (D.V.)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2362199" y="5562600"/>
            <a:ext cx="210676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00FF"/>
                </a:solidFill>
              </a:rPr>
              <a:t>X Axis = Independent </a:t>
            </a:r>
            <a:r>
              <a:rPr lang="en-US" altLang="en-US" sz="2400" dirty="0" smtClean="0">
                <a:solidFill>
                  <a:srgbClr val="0000FF"/>
                </a:solidFill>
              </a:rPr>
              <a:t>Variable (I.V.)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9280" name="Line 64"/>
          <p:cNvSpPr>
            <a:spLocks noChangeShapeType="1"/>
          </p:cNvSpPr>
          <p:nvPr/>
        </p:nvSpPr>
        <p:spPr bwMode="auto">
          <a:xfrm flipV="1">
            <a:off x="2971800" y="5181600"/>
            <a:ext cx="0" cy="381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81" name="Line 65"/>
          <p:cNvSpPr>
            <a:spLocks noChangeShapeType="1"/>
          </p:cNvSpPr>
          <p:nvPr/>
        </p:nvSpPr>
        <p:spPr bwMode="auto">
          <a:xfrm>
            <a:off x="1676400" y="4953000"/>
            <a:ext cx="2514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75"/>
          <p:cNvSpPr txBox="1">
            <a:spLocks noChangeArrowheads="1"/>
          </p:cNvSpPr>
          <p:nvPr/>
        </p:nvSpPr>
        <p:spPr bwMode="auto">
          <a:xfrm>
            <a:off x="1333500" y="1386870"/>
            <a:ext cx="2971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b="1" u="sng" dirty="0" smtClean="0">
                <a:solidFill>
                  <a:srgbClr val="0000FF"/>
                </a:solidFill>
              </a:rPr>
              <a:t>___________ vs. __________</a:t>
            </a:r>
          </a:p>
          <a:p>
            <a:pPr algn="l">
              <a:spcBef>
                <a:spcPct val="50000"/>
              </a:spcBef>
            </a:pPr>
            <a:r>
              <a:rPr lang="en-US" altLang="en-US" b="1" dirty="0" smtClean="0">
                <a:solidFill>
                  <a:srgbClr val="0000FF"/>
                </a:solidFill>
              </a:rPr>
              <a:t>     (I.V.)                   (D.V.)</a:t>
            </a:r>
            <a:endParaRPr lang="en-US" alt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2" grpId="0" build="p" autoUpdateAnimBg="0"/>
      <p:bldP spid="9275" grpId="0" animBg="1"/>
      <p:bldP spid="9276" grpId="0" animBg="1"/>
      <p:bldP spid="9277" grpId="0" autoUpdateAnimBg="0"/>
      <p:bldP spid="9279" grpId="0" autoUpdateAnimBg="0"/>
      <p:bldP spid="9280" grpId="0" animBg="1"/>
      <p:bldP spid="9281" grpId="0" animBg="1"/>
      <p:bldP spid="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mtClean="0"/>
              <a:t>TAILS</a:t>
            </a: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1676400" y="2362200"/>
          <a:ext cx="2514600" cy="2590800"/>
        </p:xfrm>
        <a:graphic>
          <a:graphicData uri="http://schemas.openxmlformats.org/drawingml/2006/table">
            <a:tbl>
              <a:tblPr/>
              <a:tblGrid>
                <a:gridCol w="358775"/>
                <a:gridCol w="360363"/>
                <a:gridCol w="358775"/>
                <a:gridCol w="358775"/>
                <a:gridCol w="358775"/>
                <a:gridCol w="360362"/>
                <a:gridCol w="358775"/>
              </a:tblGrid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20" name="Text Box 56"/>
          <p:cNvSpPr txBox="1">
            <a:spLocks noChangeArrowheads="1"/>
          </p:cNvSpPr>
          <p:nvPr/>
        </p:nvSpPr>
        <p:spPr bwMode="auto">
          <a:xfrm>
            <a:off x="4876800" y="2057402"/>
            <a:ext cx="3733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T - </a:t>
            </a:r>
            <a:r>
              <a:rPr lang="en-US" altLang="en-US" sz="4000"/>
              <a:t> Title</a:t>
            </a: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/>
              <a:t>A – Axis</a:t>
            </a:r>
          </a:p>
          <a:p>
            <a:pPr algn="l">
              <a:spcBef>
                <a:spcPct val="50000"/>
              </a:spcBef>
              <a:defRPr/>
            </a:pPr>
            <a:endParaRPr lang="en-US" altLang="en-US" sz="4000">
              <a:solidFill>
                <a:srgbClr val="0000FF"/>
              </a:solidFill>
            </a:endParaRPr>
          </a:p>
          <a:p>
            <a:pPr algn="l">
              <a:spcBef>
                <a:spcPct val="50000"/>
              </a:spcBef>
              <a:defRPr/>
            </a:pPr>
            <a:endParaRPr lang="en-US" altLang="en-US" sz="4000">
              <a:solidFill>
                <a:srgbClr val="0000FF"/>
              </a:solidFill>
            </a:endParaRPr>
          </a:p>
          <a:p>
            <a:pPr algn="l">
              <a:spcBef>
                <a:spcPct val="50000"/>
              </a:spcBef>
              <a:defRPr/>
            </a:pPr>
            <a:r>
              <a:rPr lang="en-US" altLang="en-US" sz="4000">
                <a:solidFill>
                  <a:srgbClr val="0000FF"/>
                </a:solidFill>
              </a:rPr>
              <a:t>S – Scale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762000" y="1600202"/>
            <a:ext cx="312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75" name="Text Box 65"/>
          <p:cNvSpPr txBox="1">
            <a:spLocks noChangeArrowheads="1"/>
          </p:cNvSpPr>
          <p:nvPr/>
        </p:nvSpPr>
        <p:spPr bwMode="auto">
          <a:xfrm>
            <a:off x="685800" y="1981202"/>
            <a:ext cx="4114800" cy="35099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/>
              <a:t>Decide on an appropriate scale for each axis.</a:t>
            </a:r>
          </a:p>
          <a:p>
            <a:pPr>
              <a:spcBef>
                <a:spcPct val="50000"/>
              </a:spcBef>
            </a:pPr>
            <a:r>
              <a:rPr lang="en-US" altLang="en-US" sz="2800"/>
              <a:t>Choose a scale that lets you make the graph as large as possible for your paper and data</a:t>
            </a:r>
          </a:p>
          <a:p>
            <a:pPr algn="l">
              <a:spcBef>
                <a:spcPct val="50000"/>
              </a:spcBef>
            </a:pPr>
            <a:endParaRPr lang="en-US" altLang="en-US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20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to determine scale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0" y="1981200"/>
            <a:ext cx="3886200" cy="4114800"/>
          </a:xfrm>
        </p:spPr>
        <p:txBody>
          <a:bodyPr/>
          <a:lstStyle/>
          <a:p>
            <a:r>
              <a:rPr lang="en-US" altLang="en-US" dirty="0" smtClean="0"/>
              <a:t>Scale is determined by your  highest &amp; lowest number. </a:t>
            </a:r>
          </a:p>
          <a:p>
            <a:r>
              <a:rPr lang="en-US" altLang="en-US" dirty="0" smtClean="0"/>
              <a:t>In this case your scale would be from 0 – 100. </a:t>
            </a:r>
          </a:p>
          <a:p>
            <a:endParaRPr lang="en-US" altLang="en-US" dirty="0" smtClean="0"/>
          </a:p>
        </p:txBody>
      </p:sp>
      <p:grpSp>
        <p:nvGrpSpPr>
          <p:cNvPr id="10245" name="Group 43"/>
          <p:cNvGrpSpPr>
            <a:grpSpLocks/>
          </p:cNvGrpSpPr>
          <p:nvPr/>
        </p:nvGrpSpPr>
        <p:grpSpPr bwMode="auto">
          <a:xfrm>
            <a:off x="609600" y="1905000"/>
            <a:ext cx="3505200" cy="3352800"/>
            <a:chOff x="-3" y="-3"/>
            <a:chExt cx="1805" cy="1292"/>
          </a:xfrm>
        </p:grpSpPr>
        <p:grpSp>
          <p:nvGrpSpPr>
            <p:cNvPr id="10246" name="Group 41"/>
            <p:cNvGrpSpPr>
              <a:grpSpLocks/>
            </p:cNvGrpSpPr>
            <p:nvPr/>
          </p:nvGrpSpPr>
          <p:grpSpPr bwMode="auto">
            <a:xfrm>
              <a:off x="0" y="0"/>
              <a:ext cx="1799" cy="1286"/>
              <a:chOff x="0" y="0"/>
              <a:chExt cx="1799" cy="1286"/>
            </a:xfrm>
          </p:grpSpPr>
          <p:grpSp>
            <p:nvGrpSpPr>
              <p:cNvPr id="10248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778" cy="326"/>
                <a:chOff x="0" y="0"/>
                <a:chExt cx="778" cy="326"/>
              </a:xfrm>
            </p:grpSpPr>
            <p:sp>
              <p:nvSpPr>
                <p:cNvPr id="10282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78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Substance </a:t>
                  </a:r>
                </a:p>
                <a:p>
                  <a:pPr algn="ctr"/>
                  <a:endParaRPr lang="en-US" altLang="en-US" b="1" dirty="0" smtClean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83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78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49" name="Group 20"/>
              <p:cNvGrpSpPr>
                <a:grpSpLocks/>
              </p:cNvGrpSpPr>
              <p:nvPr/>
            </p:nvGrpSpPr>
            <p:grpSpPr bwMode="auto">
              <a:xfrm>
                <a:off x="778" y="0"/>
                <a:ext cx="1021" cy="326"/>
                <a:chOff x="778" y="0"/>
                <a:chExt cx="1021" cy="326"/>
              </a:xfrm>
            </p:grpSpPr>
            <p:sp>
              <p:nvSpPr>
                <p:cNvPr id="10280" name="Rectangle 6"/>
                <p:cNvSpPr>
                  <a:spLocks noChangeArrowheads="1"/>
                </p:cNvSpPr>
                <p:nvPr/>
              </p:nvSpPr>
              <p:spPr bwMode="auto">
                <a:xfrm>
                  <a:off x="778" y="0"/>
                  <a:ext cx="1021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Boiling Pt. </a:t>
                  </a:r>
                </a:p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(</a:t>
                  </a:r>
                  <a:r>
                    <a:rPr lang="en-US" altLang="en-US" b="1" baseline="30000" dirty="0" smtClean="0">
                      <a:latin typeface="Comic Sans MS" panose="030F0702030302020204" pitchFamily="66" charset="0"/>
                    </a:rPr>
                    <a:t>0</a:t>
                  </a:r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C)</a:t>
                  </a:r>
                </a:p>
              </p:txBody>
            </p:sp>
            <p:sp>
              <p:nvSpPr>
                <p:cNvPr id="10281" name="Rectangle 19"/>
                <p:cNvSpPr>
                  <a:spLocks noChangeArrowheads="1"/>
                </p:cNvSpPr>
                <p:nvPr/>
              </p:nvSpPr>
              <p:spPr bwMode="auto">
                <a:xfrm>
                  <a:off x="778" y="0"/>
                  <a:ext cx="1021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0" name="Group 22"/>
              <p:cNvGrpSpPr>
                <a:grpSpLocks/>
              </p:cNvGrpSpPr>
              <p:nvPr/>
            </p:nvGrpSpPr>
            <p:grpSpPr bwMode="auto">
              <a:xfrm>
                <a:off x="0" y="326"/>
                <a:ext cx="778" cy="192"/>
                <a:chOff x="0" y="326"/>
                <a:chExt cx="778" cy="192"/>
              </a:xfrm>
            </p:grpSpPr>
            <p:sp>
              <p:nvSpPr>
                <p:cNvPr id="10278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326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Felox</a:t>
                  </a:r>
                  <a:endParaRPr lang="en-US" altLang="en-US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79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326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1" name="Group 24"/>
              <p:cNvGrpSpPr>
                <a:grpSpLocks/>
              </p:cNvGrpSpPr>
              <p:nvPr/>
            </p:nvGrpSpPr>
            <p:grpSpPr bwMode="auto">
              <a:xfrm>
                <a:off x="778" y="326"/>
                <a:ext cx="1021" cy="192"/>
                <a:chOff x="778" y="326"/>
                <a:chExt cx="1021" cy="192"/>
              </a:xfrm>
            </p:grpSpPr>
            <p:sp>
              <p:nvSpPr>
                <p:cNvPr id="10276" name="Rectangle 8"/>
                <p:cNvSpPr>
                  <a:spLocks noChangeArrowheads="1"/>
                </p:cNvSpPr>
                <p:nvPr/>
              </p:nvSpPr>
              <p:spPr bwMode="auto">
                <a:xfrm>
                  <a:off x="778" y="326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>
                      <a:latin typeface="Comic Sans MS" panose="030F0702030302020204" pitchFamily="66" charset="0"/>
                    </a:rPr>
                    <a:t>0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77" name="Rectangle 23"/>
                <p:cNvSpPr>
                  <a:spLocks noChangeArrowheads="1"/>
                </p:cNvSpPr>
                <p:nvPr/>
              </p:nvSpPr>
              <p:spPr bwMode="auto">
                <a:xfrm>
                  <a:off x="778" y="326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2" name="Group 26"/>
              <p:cNvGrpSpPr>
                <a:grpSpLocks/>
              </p:cNvGrpSpPr>
              <p:nvPr/>
            </p:nvGrpSpPr>
            <p:grpSpPr bwMode="auto">
              <a:xfrm>
                <a:off x="0" y="518"/>
                <a:ext cx="778" cy="192"/>
                <a:chOff x="0" y="518"/>
                <a:chExt cx="778" cy="192"/>
              </a:xfrm>
            </p:grpSpPr>
            <p:sp>
              <p:nvSpPr>
                <p:cNvPr id="10274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Honium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75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3" name="Group 28"/>
              <p:cNvGrpSpPr>
                <a:grpSpLocks/>
              </p:cNvGrpSpPr>
              <p:nvPr/>
            </p:nvGrpSpPr>
            <p:grpSpPr bwMode="auto">
              <a:xfrm>
                <a:off x="778" y="518"/>
                <a:ext cx="1021" cy="192"/>
                <a:chOff x="778" y="518"/>
                <a:chExt cx="1021" cy="192"/>
              </a:xfrm>
            </p:grpSpPr>
            <p:sp>
              <p:nvSpPr>
                <p:cNvPr id="10272" name="Rectangle 10"/>
                <p:cNvSpPr>
                  <a:spLocks noChangeArrowheads="1"/>
                </p:cNvSpPr>
                <p:nvPr/>
              </p:nvSpPr>
              <p:spPr bwMode="auto">
                <a:xfrm>
                  <a:off x="778" y="518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24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73" name="Rectangle 27"/>
                <p:cNvSpPr>
                  <a:spLocks noChangeArrowheads="1"/>
                </p:cNvSpPr>
                <p:nvPr/>
              </p:nvSpPr>
              <p:spPr bwMode="auto">
                <a:xfrm>
                  <a:off x="778" y="518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4" name="Group 30"/>
              <p:cNvGrpSpPr>
                <a:grpSpLocks/>
              </p:cNvGrpSpPr>
              <p:nvPr/>
            </p:nvGrpSpPr>
            <p:grpSpPr bwMode="auto">
              <a:xfrm>
                <a:off x="0" y="710"/>
                <a:ext cx="778" cy="192"/>
                <a:chOff x="0" y="710"/>
                <a:chExt cx="778" cy="192"/>
              </a:xfrm>
            </p:grpSpPr>
            <p:sp>
              <p:nvSpPr>
                <p:cNvPr id="10270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710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Depster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71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710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5" name="Group 32"/>
              <p:cNvGrpSpPr>
                <a:grpSpLocks/>
              </p:cNvGrpSpPr>
              <p:nvPr/>
            </p:nvGrpSpPr>
            <p:grpSpPr bwMode="auto">
              <a:xfrm>
                <a:off x="778" y="710"/>
                <a:ext cx="1021" cy="192"/>
                <a:chOff x="778" y="710"/>
                <a:chExt cx="1021" cy="192"/>
              </a:xfrm>
            </p:grpSpPr>
            <p:sp>
              <p:nvSpPr>
                <p:cNvPr id="10268" name="Rectangle 12"/>
                <p:cNvSpPr>
                  <a:spLocks noChangeArrowheads="1"/>
                </p:cNvSpPr>
                <p:nvPr/>
              </p:nvSpPr>
              <p:spPr bwMode="auto">
                <a:xfrm>
                  <a:off x="778" y="710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53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69" name="Rectangle 31"/>
                <p:cNvSpPr>
                  <a:spLocks noChangeArrowheads="1"/>
                </p:cNvSpPr>
                <p:nvPr/>
              </p:nvSpPr>
              <p:spPr bwMode="auto">
                <a:xfrm>
                  <a:off x="778" y="710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6" name="Group 34"/>
              <p:cNvGrpSpPr>
                <a:grpSpLocks/>
              </p:cNvGrpSpPr>
              <p:nvPr/>
            </p:nvGrpSpPr>
            <p:grpSpPr bwMode="auto">
              <a:xfrm>
                <a:off x="0" y="902"/>
                <a:ext cx="778" cy="192"/>
                <a:chOff x="0" y="902"/>
                <a:chExt cx="778" cy="192"/>
              </a:xfrm>
            </p:grpSpPr>
            <p:sp>
              <p:nvSpPr>
                <p:cNvPr id="10266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902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Voidium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67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902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7" name="Group 36"/>
              <p:cNvGrpSpPr>
                <a:grpSpLocks/>
              </p:cNvGrpSpPr>
              <p:nvPr/>
            </p:nvGrpSpPr>
            <p:grpSpPr bwMode="auto">
              <a:xfrm>
                <a:off x="778" y="902"/>
                <a:ext cx="1021" cy="192"/>
                <a:chOff x="778" y="902"/>
                <a:chExt cx="1021" cy="192"/>
              </a:xfrm>
            </p:grpSpPr>
            <p:sp>
              <p:nvSpPr>
                <p:cNvPr id="10264" name="Rectangle 14"/>
                <p:cNvSpPr>
                  <a:spLocks noChangeArrowheads="1"/>
                </p:cNvSpPr>
                <p:nvPr/>
              </p:nvSpPr>
              <p:spPr bwMode="auto">
                <a:xfrm>
                  <a:off x="778" y="902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79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65" name="Rectangle 35"/>
                <p:cNvSpPr>
                  <a:spLocks noChangeArrowheads="1"/>
                </p:cNvSpPr>
                <p:nvPr/>
              </p:nvSpPr>
              <p:spPr bwMode="auto">
                <a:xfrm>
                  <a:off x="778" y="902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8" name="Group 38"/>
              <p:cNvGrpSpPr>
                <a:grpSpLocks/>
              </p:cNvGrpSpPr>
              <p:nvPr/>
            </p:nvGrpSpPr>
            <p:grpSpPr bwMode="auto">
              <a:xfrm>
                <a:off x="0" y="1094"/>
                <a:ext cx="778" cy="192"/>
                <a:chOff x="0" y="1094"/>
                <a:chExt cx="778" cy="192"/>
              </a:xfrm>
            </p:grpSpPr>
            <p:sp>
              <p:nvSpPr>
                <p:cNvPr id="10262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Grepsum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63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10259" name="Group 40"/>
              <p:cNvGrpSpPr>
                <a:grpSpLocks/>
              </p:cNvGrpSpPr>
              <p:nvPr/>
            </p:nvGrpSpPr>
            <p:grpSpPr bwMode="auto">
              <a:xfrm>
                <a:off x="778" y="1094"/>
                <a:ext cx="1021" cy="192"/>
                <a:chOff x="778" y="1094"/>
                <a:chExt cx="1021" cy="192"/>
              </a:xfrm>
            </p:grpSpPr>
            <p:sp>
              <p:nvSpPr>
                <p:cNvPr id="10260" name="Rectangle 16"/>
                <p:cNvSpPr>
                  <a:spLocks noChangeArrowheads="1"/>
                </p:cNvSpPr>
                <p:nvPr/>
              </p:nvSpPr>
              <p:spPr bwMode="auto">
                <a:xfrm>
                  <a:off x="778" y="1094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100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261" name="Rectangle 39"/>
                <p:cNvSpPr>
                  <a:spLocks noChangeArrowheads="1"/>
                </p:cNvSpPr>
                <p:nvPr/>
              </p:nvSpPr>
              <p:spPr bwMode="auto">
                <a:xfrm>
                  <a:off x="778" y="1094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10247" name="Rectangle 42"/>
            <p:cNvSpPr>
              <a:spLocks noChangeArrowheads="1"/>
            </p:cNvSpPr>
            <p:nvPr/>
          </p:nvSpPr>
          <p:spPr bwMode="auto">
            <a:xfrm>
              <a:off x="-3" y="-3"/>
              <a:ext cx="1805" cy="12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8713" y="142149"/>
            <a:ext cx="7772400" cy="1143000"/>
          </a:xfrm>
        </p:spPr>
        <p:txBody>
          <a:bodyPr/>
          <a:lstStyle/>
          <a:p>
            <a:r>
              <a:rPr lang="en-US" altLang="en-US" dirty="0" smtClean="0"/>
              <a:t>How to determine Intervals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4913" y="950493"/>
            <a:ext cx="3886200" cy="5669247"/>
          </a:xfrm>
        </p:spPr>
        <p:txBody>
          <a:bodyPr/>
          <a:lstStyle/>
          <a:p>
            <a:r>
              <a:rPr lang="en-US" altLang="en-US" dirty="0"/>
              <a:t>The interval is decided by your scale. </a:t>
            </a:r>
          </a:p>
          <a:p>
            <a:r>
              <a:rPr lang="en-US" altLang="en-US" dirty="0"/>
              <a:t>In this case your scale </a:t>
            </a:r>
            <a:r>
              <a:rPr lang="en-US" altLang="en-US" dirty="0" smtClean="0"/>
              <a:t>would </a:t>
            </a:r>
            <a:r>
              <a:rPr lang="en-US" altLang="en-US" dirty="0"/>
              <a:t>be from </a:t>
            </a:r>
            <a:r>
              <a:rPr lang="en-US" altLang="en-US" dirty="0" smtClean="0"/>
              <a:t>0 </a:t>
            </a:r>
            <a:r>
              <a:rPr lang="en-US" altLang="en-US" dirty="0"/>
              <a:t>– </a:t>
            </a:r>
            <a:r>
              <a:rPr lang="en-US" altLang="en-US" dirty="0" smtClean="0"/>
              <a:t>100 </a:t>
            </a:r>
            <a:r>
              <a:rPr lang="en-US" altLang="en-US" dirty="0"/>
              <a:t>and you want the scale to fit the graph.</a:t>
            </a:r>
          </a:p>
          <a:p>
            <a:r>
              <a:rPr lang="en-US" altLang="en-US" dirty="0"/>
              <a:t>The best interval would be to go by </a:t>
            </a:r>
            <a:r>
              <a:rPr lang="en-US" altLang="en-US" dirty="0" smtClean="0"/>
              <a:t>20’s</a:t>
            </a:r>
            <a:r>
              <a:rPr lang="en-US" altLang="en-US" dirty="0"/>
              <a:t>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144838" y="2408238"/>
            <a:ext cx="914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83" name="Group 43"/>
          <p:cNvGrpSpPr>
            <a:grpSpLocks/>
          </p:cNvGrpSpPr>
          <p:nvPr/>
        </p:nvGrpSpPr>
        <p:grpSpPr bwMode="auto">
          <a:xfrm>
            <a:off x="609600" y="1905000"/>
            <a:ext cx="3505200" cy="3352800"/>
            <a:chOff x="-3" y="-3"/>
            <a:chExt cx="1805" cy="1292"/>
          </a:xfrm>
        </p:grpSpPr>
        <p:grpSp>
          <p:nvGrpSpPr>
            <p:cNvPr id="84" name="Group 41"/>
            <p:cNvGrpSpPr>
              <a:grpSpLocks/>
            </p:cNvGrpSpPr>
            <p:nvPr/>
          </p:nvGrpSpPr>
          <p:grpSpPr bwMode="auto">
            <a:xfrm>
              <a:off x="0" y="0"/>
              <a:ext cx="1799" cy="1286"/>
              <a:chOff x="0" y="0"/>
              <a:chExt cx="1799" cy="1286"/>
            </a:xfrm>
          </p:grpSpPr>
          <p:grpSp>
            <p:nvGrpSpPr>
              <p:cNvPr id="86" name="Group 18"/>
              <p:cNvGrpSpPr>
                <a:grpSpLocks/>
              </p:cNvGrpSpPr>
              <p:nvPr/>
            </p:nvGrpSpPr>
            <p:grpSpPr bwMode="auto">
              <a:xfrm>
                <a:off x="0" y="0"/>
                <a:ext cx="778" cy="326"/>
                <a:chOff x="0" y="0"/>
                <a:chExt cx="778" cy="326"/>
              </a:xfrm>
            </p:grpSpPr>
            <p:sp>
              <p:nvSpPr>
                <p:cNvPr id="120" name="Rectangle 5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78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Substance </a:t>
                  </a:r>
                </a:p>
                <a:p>
                  <a:pPr algn="ctr"/>
                  <a:endParaRPr lang="en-US" altLang="en-US" b="1" dirty="0" smtClean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21" name="Rectangle 1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778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87" name="Group 20"/>
              <p:cNvGrpSpPr>
                <a:grpSpLocks/>
              </p:cNvGrpSpPr>
              <p:nvPr/>
            </p:nvGrpSpPr>
            <p:grpSpPr bwMode="auto">
              <a:xfrm>
                <a:off x="778" y="0"/>
                <a:ext cx="1021" cy="326"/>
                <a:chOff x="778" y="0"/>
                <a:chExt cx="1021" cy="326"/>
              </a:xfrm>
            </p:grpSpPr>
            <p:sp>
              <p:nvSpPr>
                <p:cNvPr id="118" name="Rectangle 6"/>
                <p:cNvSpPr>
                  <a:spLocks noChangeArrowheads="1"/>
                </p:cNvSpPr>
                <p:nvPr/>
              </p:nvSpPr>
              <p:spPr bwMode="auto">
                <a:xfrm>
                  <a:off x="778" y="0"/>
                  <a:ext cx="1021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Boiling Pt. </a:t>
                  </a:r>
                </a:p>
                <a:p>
                  <a:pPr algn="ctr"/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(</a:t>
                  </a:r>
                  <a:r>
                    <a:rPr lang="en-US" altLang="en-US" b="1" baseline="30000" dirty="0" smtClean="0">
                      <a:latin typeface="Comic Sans MS" panose="030F0702030302020204" pitchFamily="66" charset="0"/>
                    </a:rPr>
                    <a:t>0</a:t>
                  </a:r>
                  <a:r>
                    <a:rPr lang="en-US" altLang="en-US" b="1" dirty="0" smtClean="0">
                      <a:latin typeface="Comic Sans MS" panose="030F0702030302020204" pitchFamily="66" charset="0"/>
                    </a:rPr>
                    <a:t>C)</a:t>
                  </a:r>
                </a:p>
              </p:txBody>
            </p:sp>
            <p:sp>
              <p:nvSpPr>
                <p:cNvPr id="119" name="Rectangle 19"/>
                <p:cNvSpPr>
                  <a:spLocks noChangeArrowheads="1"/>
                </p:cNvSpPr>
                <p:nvPr/>
              </p:nvSpPr>
              <p:spPr bwMode="auto">
                <a:xfrm>
                  <a:off x="778" y="0"/>
                  <a:ext cx="1021" cy="326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88" name="Group 22"/>
              <p:cNvGrpSpPr>
                <a:grpSpLocks/>
              </p:cNvGrpSpPr>
              <p:nvPr/>
            </p:nvGrpSpPr>
            <p:grpSpPr bwMode="auto">
              <a:xfrm>
                <a:off x="0" y="326"/>
                <a:ext cx="778" cy="192"/>
                <a:chOff x="0" y="326"/>
                <a:chExt cx="778" cy="192"/>
              </a:xfrm>
            </p:grpSpPr>
            <p:sp>
              <p:nvSpPr>
                <p:cNvPr id="116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326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Felox</a:t>
                  </a:r>
                  <a:endParaRPr lang="en-US" altLang="en-US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326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89" name="Group 24"/>
              <p:cNvGrpSpPr>
                <a:grpSpLocks/>
              </p:cNvGrpSpPr>
              <p:nvPr/>
            </p:nvGrpSpPr>
            <p:grpSpPr bwMode="auto">
              <a:xfrm>
                <a:off x="778" y="326"/>
                <a:ext cx="1021" cy="192"/>
                <a:chOff x="778" y="326"/>
                <a:chExt cx="1021" cy="192"/>
              </a:xfrm>
            </p:grpSpPr>
            <p:sp>
              <p:nvSpPr>
                <p:cNvPr id="114" name="Rectangle 8"/>
                <p:cNvSpPr>
                  <a:spLocks noChangeArrowheads="1"/>
                </p:cNvSpPr>
                <p:nvPr/>
              </p:nvSpPr>
              <p:spPr bwMode="auto">
                <a:xfrm>
                  <a:off x="778" y="326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>
                      <a:latin typeface="Comic Sans MS" panose="030F0702030302020204" pitchFamily="66" charset="0"/>
                    </a:rPr>
                    <a:t>0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15" name="Rectangle 23"/>
                <p:cNvSpPr>
                  <a:spLocks noChangeArrowheads="1"/>
                </p:cNvSpPr>
                <p:nvPr/>
              </p:nvSpPr>
              <p:spPr bwMode="auto">
                <a:xfrm>
                  <a:off x="778" y="326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0" name="Group 26"/>
              <p:cNvGrpSpPr>
                <a:grpSpLocks/>
              </p:cNvGrpSpPr>
              <p:nvPr/>
            </p:nvGrpSpPr>
            <p:grpSpPr bwMode="auto">
              <a:xfrm>
                <a:off x="0" y="518"/>
                <a:ext cx="778" cy="192"/>
                <a:chOff x="0" y="518"/>
                <a:chExt cx="778" cy="192"/>
              </a:xfrm>
            </p:grpSpPr>
            <p:sp>
              <p:nvSpPr>
                <p:cNvPr id="112" name="Rectangle 9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Honium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13" name="Rectangle 25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1" name="Group 28"/>
              <p:cNvGrpSpPr>
                <a:grpSpLocks/>
              </p:cNvGrpSpPr>
              <p:nvPr/>
            </p:nvGrpSpPr>
            <p:grpSpPr bwMode="auto">
              <a:xfrm>
                <a:off x="778" y="518"/>
                <a:ext cx="1021" cy="192"/>
                <a:chOff x="778" y="518"/>
                <a:chExt cx="1021" cy="192"/>
              </a:xfrm>
            </p:grpSpPr>
            <p:sp>
              <p:nvSpPr>
                <p:cNvPr id="110" name="Rectangle 10"/>
                <p:cNvSpPr>
                  <a:spLocks noChangeArrowheads="1"/>
                </p:cNvSpPr>
                <p:nvPr/>
              </p:nvSpPr>
              <p:spPr bwMode="auto">
                <a:xfrm>
                  <a:off x="778" y="518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24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11" name="Rectangle 27"/>
                <p:cNvSpPr>
                  <a:spLocks noChangeArrowheads="1"/>
                </p:cNvSpPr>
                <p:nvPr/>
              </p:nvSpPr>
              <p:spPr bwMode="auto">
                <a:xfrm>
                  <a:off x="778" y="518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2" name="Group 30"/>
              <p:cNvGrpSpPr>
                <a:grpSpLocks/>
              </p:cNvGrpSpPr>
              <p:nvPr/>
            </p:nvGrpSpPr>
            <p:grpSpPr bwMode="auto">
              <a:xfrm>
                <a:off x="0" y="710"/>
                <a:ext cx="778" cy="192"/>
                <a:chOff x="0" y="710"/>
                <a:chExt cx="778" cy="192"/>
              </a:xfrm>
            </p:grpSpPr>
            <p:sp>
              <p:nvSpPr>
                <p:cNvPr id="108" name="Rectangle 11"/>
                <p:cNvSpPr>
                  <a:spLocks noChangeArrowheads="1"/>
                </p:cNvSpPr>
                <p:nvPr/>
              </p:nvSpPr>
              <p:spPr bwMode="auto">
                <a:xfrm>
                  <a:off x="0" y="710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Depster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9" name="Rectangle 29"/>
                <p:cNvSpPr>
                  <a:spLocks noChangeArrowheads="1"/>
                </p:cNvSpPr>
                <p:nvPr/>
              </p:nvSpPr>
              <p:spPr bwMode="auto">
                <a:xfrm>
                  <a:off x="0" y="710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3" name="Group 32"/>
              <p:cNvGrpSpPr>
                <a:grpSpLocks/>
              </p:cNvGrpSpPr>
              <p:nvPr/>
            </p:nvGrpSpPr>
            <p:grpSpPr bwMode="auto">
              <a:xfrm>
                <a:off x="778" y="710"/>
                <a:ext cx="1021" cy="192"/>
                <a:chOff x="778" y="710"/>
                <a:chExt cx="1021" cy="192"/>
              </a:xfrm>
            </p:grpSpPr>
            <p:sp>
              <p:nvSpPr>
                <p:cNvPr id="106" name="Rectangle 12"/>
                <p:cNvSpPr>
                  <a:spLocks noChangeArrowheads="1"/>
                </p:cNvSpPr>
                <p:nvPr/>
              </p:nvSpPr>
              <p:spPr bwMode="auto">
                <a:xfrm>
                  <a:off x="778" y="710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53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7" name="Rectangle 31"/>
                <p:cNvSpPr>
                  <a:spLocks noChangeArrowheads="1"/>
                </p:cNvSpPr>
                <p:nvPr/>
              </p:nvSpPr>
              <p:spPr bwMode="auto">
                <a:xfrm>
                  <a:off x="778" y="710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4" name="Group 34"/>
              <p:cNvGrpSpPr>
                <a:grpSpLocks/>
              </p:cNvGrpSpPr>
              <p:nvPr/>
            </p:nvGrpSpPr>
            <p:grpSpPr bwMode="auto">
              <a:xfrm>
                <a:off x="0" y="902"/>
                <a:ext cx="778" cy="192"/>
                <a:chOff x="0" y="902"/>
                <a:chExt cx="778" cy="192"/>
              </a:xfrm>
            </p:grpSpPr>
            <p:sp>
              <p:nvSpPr>
                <p:cNvPr id="104" name="Rectangle 13"/>
                <p:cNvSpPr>
                  <a:spLocks noChangeArrowheads="1"/>
                </p:cNvSpPr>
                <p:nvPr/>
              </p:nvSpPr>
              <p:spPr bwMode="auto">
                <a:xfrm>
                  <a:off x="0" y="902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Voidium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5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902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5" name="Group 36"/>
              <p:cNvGrpSpPr>
                <a:grpSpLocks/>
              </p:cNvGrpSpPr>
              <p:nvPr/>
            </p:nvGrpSpPr>
            <p:grpSpPr bwMode="auto">
              <a:xfrm>
                <a:off x="778" y="902"/>
                <a:ext cx="1021" cy="192"/>
                <a:chOff x="778" y="902"/>
                <a:chExt cx="1021" cy="192"/>
              </a:xfrm>
            </p:grpSpPr>
            <p:sp>
              <p:nvSpPr>
                <p:cNvPr id="102" name="Rectangle 14"/>
                <p:cNvSpPr>
                  <a:spLocks noChangeArrowheads="1"/>
                </p:cNvSpPr>
                <p:nvPr/>
              </p:nvSpPr>
              <p:spPr bwMode="auto">
                <a:xfrm>
                  <a:off x="778" y="902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79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3" name="Rectangle 35"/>
                <p:cNvSpPr>
                  <a:spLocks noChangeArrowheads="1"/>
                </p:cNvSpPr>
                <p:nvPr/>
              </p:nvSpPr>
              <p:spPr bwMode="auto">
                <a:xfrm>
                  <a:off x="778" y="902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6" name="Group 38"/>
              <p:cNvGrpSpPr>
                <a:grpSpLocks/>
              </p:cNvGrpSpPr>
              <p:nvPr/>
            </p:nvGrpSpPr>
            <p:grpSpPr bwMode="auto">
              <a:xfrm>
                <a:off x="0" y="1094"/>
                <a:ext cx="778" cy="192"/>
                <a:chOff x="0" y="1094"/>
                <a:chExt cx="778" cy="192"/>
              </a:xfrm>
            </p:grpSpPr>
            <p:sp>
              <p:nvSpPr>
                <p:cNvPr id="100" name="Rectangle 15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err="1" smtClean="0">
                      <a:latin typeface="Comic Sans MS" panose="030F0702030302020204" pitchFamily="66" charset="0"/>
                    </a:rPr>
                    <a:t>Grepsum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101" name="Rectangle 37"/>
                <p:cNvSpPr>
                  <a:spLocks noChangeArrowheads="1"/>
                </p:cNvSpPr>
                <p:nvPr/>
              </p:nvSpPr>
              <p:spPr bwMode="auto">
                <a:xfrm>
                  <a:off x="0" y="1094"/>
                  <a:ext cx="778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  <p:grpSp>
            <p:nvGrpSpPr>
              <p:cNvPr id="97" name="Group 40"/>
              <p:cNvGrpSpPr>
                <a:grpSpLocks/>
              </p:cNvGrpSpPr>
              <p:nvPr/>
            </p:nvGrpSpPr>
            <p:grpSpPr bwMode="auto">
              <a:xfrm>
                <a:off x="778" y="1094"/>
                <a:ext cx="1021" cy="192"/>
                <a:chOff x="778" y="1094"/>
                <a:chExt cx="1021" cy="192"/>
              </a:xfrm>
            </p:grpSpPr>
            <p:sp>
              <p:nvSpPr>
                <p:cNvPr id="98" name="Rectangle 16"/>
                <p:cNvSpPr>
                  <a:spLocks noChangeArrowheads="1"/>
                </p:cNvSpPr>
                <p:nvPr/>
              </p:nvSpPr>
              <p:spPr bwMode="auto">
                <a:xfrm>
                  <a:off x="778" y="1094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r>
                    <a:rPr lang="en-US" altLang="en-US" dirty="0" smtClean="0">
                      <a:latin typeface="Comic Sans MS" panose="030F0702030302020204" pitchFamily="66" charset="0"/>
                    </a:rPr>
                    <a:t>100</a:t>
                  </a:r>
                  <a:endParaRPr lang="en-US" altLang="en-US" sz="3200" dirty="0">
                    <a:latin typeface="Comic Sans MS" panose="030F0702030302020204" pitchFamily="66" charset="0"/>
                  </a:endParaRPr>
                </a:p>
              </p:txBody>
            </p:sp>
            <p:sp>
              <p:nvSpPr>
                <p:cNvPr id="99" name="Rectangle 39"/>
                <p:cNvSpPr>
                  <a:spLocks noChangeArrowheads="1"/>
                </p:cNvSpPr>
                <p:nvPr/>
              </p:nvSpPr>
              <p:spPr bwMode="auto">
                <a:xfrm>
                  <a:off x="778" y="1094"/>
                  <a:ext cx="1021" cy="192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85" name="Rectangle 42"/>
            <p:cNvSpPr>
              <a:spLocks noChangeArrowheads="1"/>
            </p:cNvSpPr>
            <p:nvPr/>
          </p:nvSpPr>
          <p:spPr bwMode="auto">
            <a:xfrm>
              <a:off x="-3" y="-3"/>
              <a:ext cx="1805" cy="1292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mbers">
  <a:themeElements>
    <a:clrScheme name="Numbers 2">
      <a:dk1>
        <a:srgbClr val="000000"/>
      </a:dk1>
      <a:lt1>
        <a:srgbClr val="FFFFEE"/>
      </a:lt1>
      <a:dk2>
        <a:srgbClr val="000000"/>
      </a:dk2>
      <a:lt2>
        <a:srgbClr val="C3B59F"/>
      </a:lt2>
      <a:accent1>
        <a:srgbClr val="9CB3D8"/>
      </a:accent1>
      <a:accent2>
        <a:srgbClr val="F8F8F8"/>
      </a:accent2>
      <a:accent3>
        <a:srgbClr val="FFFFF5"/>
      </a:accent3>
      <a:accent4>
        <a:srgbClr val="000000"/>
      </a:accent4>
      <a:accent5>
        <a:srgbClr val="CBD6E9"/>
      </a:accent5>
      <a:accent6>
        <a:srgbClr val="E1E1E1"/>
      </a:accent6>
      <a:hlink>
        <a:srgbClr val="A9A460"/>
      </a:hlink>
      <a:folHlink>
        <a:srgbClr val="E4E1D7"/>
      </a:folHlink>
    </a:clrScheme>
    <a:fontScheme name="Numbe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umbers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umbers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umbers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ppt15E2.tmp</Template>
  <TotalTime>97</TotalTime>
  <Words>474</Words>
  <Application>Microsoft Office PowerPoint</Application>
  <PresentationFormat>On-screen Show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Comic Sans MS</vt:lpstr>
      <vt:lpstr>Times New Roman</vt:lpstr>
      <vt:lpstr>Numbers</vt:lpstr>
      <vt:lpstr>Graphs</vt:lpstr>
      <vt:lpstr>How to set up your graph!</vt:lpstr>
      <vt:lpstr>How to set up your graph!</vt:lpstr>
      <vt:lpstr>How to set up your graph!</vt:lpstr>
      <vt:lpstr>TAILS</vt:lpstr>
      <vt:lpstr>TAILS</vt:lpstr>
      <vt:lpstr>TAILS</vt:lpstr>
      <vt:lpstr>How to determine scale</vt:lpstr>
      <vt:lpstr>How to determine Intervals</vt:lpstr>
      <vt:lpstr>TAILS</vt:lpstr>
      <vt:lpstr>TAILS</vt:lpstr>
      <vt:lpstr>TAILS</vt:lpstr>
      <vt:lpstr>When to use…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</dc:title>
  <dc:creator>Berger, Jerry</dc:creator>
  <cp:lastModifiedBy>Berger, Jerry</cp:lastModifiedBy>
  <cp:revision>32</cp:revision>
  <dcterms:created xsi:type="dcterms:W3CDTF">2016-10-13T14:35:09Z</dcterms:created>
  <dcterms:modified xsi:type="dcterms:W3CDTF">2016-10-13T19:23:28Z</dcterms:modified>
</cp:coreProperties>
</file>